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Libre Franklin"/>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0" roundtripDataSignature="AMtx7mgZpFR3Q4tcazMG25itWXMG4rle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0D5893-6346-449E-BED5-A92D82DAAEAD}">
  <a:tblStyle styleId="{8B0D5893-6346-449E-BED5-A92D82DAAEA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LibreFranklin-bold.fntdata"/><Relationship Id="rId16" Type="http://schemas.openxmlformats.org/officeDocument/2006/relationships/font" Target="fonts/LibreFranklin-regular.fntdata"/><Relationship Id="rId5" Type="http://schemas.openxmlformats.org/officeDocument/2006/relationships/slideMaster" Target="slideMasters/slideMaster1.xml"/><Relationship Id="rId19" Type="http://schemas.openxmlformats.org/officeDocument/2006/relationships/font" Target="fonts/LibreFranklin-boldItalic.fntdata"/><Relationship Id="rId6" Type="http://schemas.openxmlformats.org/officeDocument/2006/relationships/notesMaster" Target="notesMasters/notesMaster1.xml"/><Relationship Id="rId18" Type="http://schemas.openxmlformats.org/officeDocument/2006/relationships/font" Target="fonts/LibreFranklin-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f6af97124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27f6af97124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a2b9718d4_0_5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2ca2b9718d4_0_5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a2b9718d4_0_6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2ca2b9718d4_0_6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a7e70b4e7_2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ca7e70b4e7_2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2ca7e70b4e7_2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0751e74a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e0751e74a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17b628ecd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17b628ecd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e17b628ecd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17b628ecd_3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e17b628ecd_3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2e17b628ecd_3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17b628ecd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e17b628ecd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e17b628ecd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17b628ecd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e17b628ecd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2e17b628ecd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Diapositive de titre">
    <p:spTree>
      <p:nvGrpSpPr>
        <p:cNvPr id="17" name="Shape 17"/>
        <p:cNvGrpSpPr/>
        <p:nvPr/>
      </p:nvGrpSpPr>
      <p:grpSpPr>
        <a:xfrm>
          <a:off x="0" y="0"/>
          <a:ext cx="0" cy="0"/>
          <a:chOff x="0" y="0"/>
          <a:chExt cx="0" cy="0"/>
        </a:xfrm>
      </p:grpSpPr>
      <p:sp>
        <p:nvSpPr>
          <p:cNvPr id="18" name="Google Shape;18;p17"/>
          <p:cNvSpPr/>
          <p:nvPr>
            <p:ph idx="2" type="pic"/>
          </p:nvPr>
        </p:nvSpPr>
        <p:spPr>
          <a:xfrm>
            <a:off x="1331913" y="0"/>
            <a:ext cx="7812000" cy="4948200"/>
          </a:xfrm>
          <a:prstGeom prst="rect">
            <a:avLst/>
          </a:prstGeom>
          <a:noFill/>
          <a:ln>
            <a:noFill/>
          </a:ln>
        </p:spPr>
      </p:sp>
      <p:sp>
        <p:nvSpPr>
          <p:cNvPr id="19" name="Google Shape;19;p17"/>
          <p:cNvSpPr txBox="1"/>
          <p:nvPr>
            <p:ph type="ctrTitle"/>
          </p:nvPr>
        </p:nvSpPr>
        <p:spPr>
          <a:xfrm>
            <a:off x="6405563" y="786535"/>
            <a:ext cx="2738400" cy="2338500"/>
          </a:xfrm>
          <a:prstGeom prst="rect">
            <a:avLst/>
          </a:prstGeom>
          <a:solidFill>
            <a:schemeClr val="accent1"/>
          </a:solidFill>
          <a:ln>
            <a:noFill/>
          </a:ln>
        </p:spPr>
        <p:txBody>
          <a:bodyPr anchorCtr="0" anchor="ctr" bIns="46800" lIns="216000" spcFirstLastPara="1" rIns="72000" wrap="square" tIns="0">
            <a:normAutofit/>
          </a:bodyPr>
          <a:lstStyle>
            <a:lvl1pPr lvl="0" algn="l">
              <a:lnSpc>
                <a:spcPct val="90000"/>
              </a:lnSpc>
              <a:spcBef>
                <a:spcPts val="0"/>
              </a:spcBef>
              <a:spcAft>
                <a:spcPts val="0"/>
              </a:spcAft>
              <a:buClr>
                <a:schemeClr val="lt1"/>
              </a:buClr>
              <a:buSzPts val="3600"/>
              <a:buFont typeface="Libre Franklin"/>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 type="subTitle"/>
          </p:nvPr>
        </p:nvSpPr>
        <p:spPr>
          <a:xfrm>
            <a:off x="4576763" y="3124922"/>
            <a:ext cx="1828800" cy="1568400"/>
          </a:xfrm>
          <a:prstGeom prst="rect">
            <a:avLst/>
          </a:prstGeom>
          <a:solidFill>
            <a:schemeClr val="dk1"/>
          </a:solidFill>
          <a:ln>
            <a:noFill/>
          </a:ln>
        </p:spPr>
        <p:txBody>
          <a:bodyPr anchorCtr="0" anchor="ctr" bIns="45700" lIns="90000" spcFirstLastPara="1" rIns="91425" wrap="square" tIns="45700">
            <a:normAutofit/>
          </a:bodyPr>
          <a:lstStyle>
            <a:lvl1pPr lvl="0" algn="ctr">
              <a:lnSpc>
                <a:spcPct val="90000"/>
              </a:lnSpc>
              <a:spcBef>
                <a:spcPts val="750"/>
              </a:spcBef>
              <a:spcAft>
                <a:spcPts val="0"/>
              </a:spcAft>
              <a:buSzPts val="1080"/>
              <a:buNone/>
              <a:defRPr sz="12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Clr>
                <a:schemeClr val="dk1"/>
              </a:buClr>
              <a:buSzPts val="1215"/>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21" name="Google Shape;21;p17"/>
          <p:cNvPicPr preferRelativeResize="0"/>
          <p:nvPr/>
        </p:nvPicPr>
        <p:blipFill rotWithShape="1">
          <a:blip r:embed="rId2">
            <a:alphaModFix/>
          </a:blip>
          <a:srcRect b="0" l="0" r="0" t="0"/>
          <a:stretch/>
        </p:blipFill>
        <p:spPr>
          <a:xfrm>
            <a:off x="82647" y="80283"/>
            <a:ext cx="1175300" cy="508655"/>
          </a:xfrm>
          <a:prstGeom prst="rect">
            <a:avLst/>
          </a:prstGeom>
          <a:noFill/>
          <a:ln>
            <a:noFill/>
          </a:ln>
        </p:spPr>
      </p:pic>
      <p:sp>
        <p:nvSpPr>
          <p:cNvPr id="22" name="Google Shape;22;p17"/>
          <p:cNvSpPr txBox="1"/>
          <p:nvPr>
            <p:ph idx="3" type="body"/>
          </p:nvPr>
        </p:nvSpPr>
        <p:spPr>
          <a:xfrm>
            <a:off x="6400800" y="4683125"/>
            <a:ext cx="1828800" cy="460500"/>
          </a:xfrm>
          <a:prstGeom prst="rect">
            <a:avLst/>
          </a:prstGeom>
          <a:solidFill>
            <a:schemeClr val="lt1"/>
          </a:solidFill>
          <a:ln>
            <a:noFill/>
          </a:ln>
        </p:spPr>
        <p:txBody>
          <a:bodyPr anchorCtr="0" anchor="ctr" bIns="45700" lIns="90000" spcFirstLastPara="1" rIns="91425" wrap="square" tIns="45700">
            <a:noAutofit/>
          </a:bodyPr>
          <a:lstStyle>
            <a:lvl1pPr indent="-228600" lvl="0" marL="457200" algn="ctr">
              <a:lnSpc>
                <a:spcPct val="90000"/>
              </a:lnSpc>
              <a:spcBef>
                <a:spcPts val="750"/>
              </a:spcBef>
              <a:spcAft>
                <a:spcPts val="0"/>
              </a:spcAft>
              <a:buSzPts val="990"/>
              <a:buNone/>
              <a:defRPr sz="1100"/>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17"/>
          <p:cNvSpPr txBox="1"/>
          <p:nvPr>
            <p:ph idx="4" type="body"/>
          </p:nvPr>
        </p:nvSpPr>
        <p:spPr>
          <a:xfrm>
            <a:off x="82550" y="4440264"/>
            <a:ext cx="698400" cy="507900"/>
          </a:xfrm>
          <a:prstGeom prst="rect">
            <a:avLst/>
          </a:prstGeom>
          <a:noFill/>
          <a:ln>
            <a:noFill/>
          </a:ln>
        </p:spPr>
        <p:txBody>
          <a:bodyPr anchorCtr="0" anchor="b" bIns="0" lIns="0" spcFirstLastPara="1" rIns="0" wrap="square" tIns="0">
            <a:noAutofit/>
          </a:bodyPr>
          <a:lstStyle>
            <a:lvl1pPr indent="-268605" lvl="0" marL="457200" algn="l">
              <a:lnSpc>
                <a:spcPct val="90000"/>
              </a:lnSpc>
              <a:spcBef>
                <a:spcPts val="750"/>
              </a:spcBef>
              <a:spcAft>
                <a:spcPts val="0"/>
              </a:spcAft>
              <a:buSzPts val="630"/>
              <a:buFont typeface="Arial"/>
              <a:buChar char="•"/>
              <a:defRPr sz="700">
                <a:solidFill>
                  <a:schemeClr val="dk1"/>
                </a:solidFill>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et contenu">
  <p:cSld name="2_Titre et contenu">
    <p:spTree>
      <p:nvGrpSpPr>
        <p:cNvPr id="80" name="Shape 80"/>
        <p:cNvGrpSpPr/>
        <p:nvPr/>
      </p:nvGrpSpPr>
      <p:grpSpPr>
        <a:xfrm>
          <a:off x="0" y="0"/>
          <a:ext cx="0" cy="0"/>
          <a:chOff x="0" y="0"/>
          <a:chExt cx="0" cy="0"/>
        </a:xfrm>
      </p:grpSpPr>
      <p:sp>
        <p:nvSpPr>
          <p:cNvPr id="81" name="Google Shape;81;p23"/>
          <p:cNvSpPr/>
          <p:nvPr>
            <p:ph idx="2" type="pic"/>
          </p:nvPr>
        </p:nvSpPr>
        <p:spPr>
          <a:xfrm>
            <a:off x="904875" y="0"/>
            <a:ext cx="3144900" cy="5143500"/>
          </a:xfrm>
          <a:prstGeom prst="rect">
            <a:avLst/>
          </a:prstGeom>
          <a:noFill/>
          <a:ln>
            <a:noFill/>
          </a:ln>
        </p:spPr>
      </p:sp>
      <p:sp>
        <p:nvSpPr>
          <p:cNvPr id="82" name="Google Shape;82;p23"/>
          <p:cNvSpPr txBox="1"/>
          <p:nvPr>
            <p:ph idx="1" type="body"/>
          </p:nvPr>
        </p:nvSpPr>
        <p:spPr>
          <a:xfrm>
            <a:off x="4049395" y="1563688"/>
            <a:ext cx="4581600" cy="3386700"/>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23"/>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3"/>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
        <p:nvSpPr>
          <p:cNvPr id="86" name="Google Shape;86;p23"/>
          <p:cNvSpPr txBox="1"/>
          <p:nvPr>
            <p:ph type="title"/>
          </p:nvPr>
        </p:nvSpPr>
        <p:spPr>
          <a:xfrm>
            <a:off x="904876" y="131032"/>
            <a:ext cx="3144600" cy="1072800"/>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re et contenu">
  <p:cSld name="4_Titre et contenu">
    <p:spTree>
      <p:nvGrpSpPr>
        <p:cNvPr id="87" name="Shape 87"/>
        <p:cNvGrpSpPr/>
        <p:nvPr/>
      </p:nvGrpSpPr>
      <p:grpSpPr>
        <a:xfrm>
          <a:off x="0" y="0"/>
          <a:ext cx="0" cy="0"/>
          <a:chOff x="0" y="0"/>
          <a:chExt cx="0" cy="0"/>
        </a:xfrm>
      </p:grpSpPr>
      <p:sp>
        <p:nvSpPr>
          <p:cNvPr id="88" name="Google Shape;88;p24"/>
          <p:cNvSpPr/>
          <p:nvPr>
            <p:ph idx="2" type="pic"/>
          </p:nvPr>
        </p:nvSpPr>
        <p:spPr>
          <a:xfrm>
            <a:off x="904875" y="0"/>
            <a:ext cx="3144900" cy="5143500"/>
          </a:xfrm>
          <a:prstGeom prst="rect">
            <a:avLst/>
          </a:prstGeom>
          <a:noFill/>
          <a:ln>
            <a:noFill/>
          </a:ln>
        </p:spPr>
      </p:sp>
      <p:sp>
        <p:nvSpPr>
          <p:cNvPr id="89" name="Google Shape;89;p24"/>
          <p:cNvSpPr txBox="1"/>
          <p:nvPr>
            <p:ph idx="1" type="body"/>
          </p:nvPr>
        </p:nvSpPr>
        <p:spPr>
          <a:xfrm>
            <a:off x="4049395" y="1563688"/>
            <a:ext cx="4581600" cy="3386700"/>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p24"/>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4"/>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4"/>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
        <p:nvSpPr>
          <p:cNvPr id="93" name="Google Shape;93;p24"/>
          <p:cNvSpPr txBox="1"/>
          <p:nvPr>
            <p:ph type="title"/>
          </p:nvPr>
        </p:nvSpPr>
        <p:spPr>
          <a:xfrm>
            <a:off x="4049395" y="131032"/>
            <a:ext cx="3144600" cy="1072800"/>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et contenu">
  <p:cSld name="3_Titre et contenu">
    <p:spTree>
      <p:nvGrpSpPr>
        <p:cNvPr id="94" name="Shape 94"/>
        <p:cNvGrpSpPr/>
        <p:nvPr/>
      </p:nvGrpSpPr>
      <p:grpSpPr>
        <a:xfrm>
          <a:off x="0" y="0"/>
          <a:ext cx="0" cy="0"/>
          <a:chOff x="0" y="0"/>
          <a:chExt cx="0" cy="0"/>
        </a:xfrm>
      </p:grpSpPr>
      <p:sp>
        <p:nvSpPr>
          <p:cNvPr id="95" name="Google Shape;95;p25"/>
          <p:cNvSpPr/>
          <p:nvPr>
            <p:ph idx="2" type="pic"/>
          </p:nvPr>
        </p:nvSpPr>
        <p:spPr>
          <a:xfrm>
            <a:off x="904875" y="1563688"/>
            <a:ext cx="3144900" cy="3579900"/>
          </a:xfrm>
          <a:prstGeom prst="rect">
            <a:avLst/>
          </a:prstGeom>
          <a:noFill/>
          <a:ln>
            <a:noFill/>
          </a:ln>
        </p:spPr>
      </p:sp>
      <p:sp>
        <p:nvSpPr>
          <p:cNvPr id="96" name="Google Shape;96;p25"/>
          <p:cNvSpPr txBox="1"/>
          <p:nvPr>
            <p:ph idx="1" type="body"/>
          </p:nvPr>
        </p:nvSpPr>
        <p:spPr>
          <a:xfrm>
            <a:off x="4049395" y="1563688"/>
            <a:ext cx="4581600" cy="3386700"/>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25"/>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5"/>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5"/>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5"/>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seul">
  <p:cSld name="1_Titre seul">
    <p:spTree>
      <p:nvGrpSpPr>
        <p:cNvPr id="101" name="Shape 101"/>
        <p:cNvGrpSpPr/>
        <p:nvPr/>
      </p:nvGrpSpPr>
      <p:grpSpPr>
        <a:xfrm>
          <a:off x="0" y="0"/>
          <a:ext cx="0" cy="0"/>
          <a:chOff x="0" y="0"/>
          <a:chExt cx="0" cy="0"/>
        </a:xfrm>
      </p:grpSpPr>
      <p:sp>
        <p:nvSpPr>
          <p:cNvPr id="102" name="Google Shape;102;p28"/>
          <p:cNvSpPr/>
          <p:nvPr>
            <p:ph idx="2" type="pic"/>
          </p:nvPr>
        </p:nvSpPr>
        <p:spPr>
          <a:xfrm>
            <a:off x="904875" y="0"/>
            <a:ext cx="8239200" cy="5143500"/>
          </a:xfrm>
          <a:prstGeom prst="rect">
            <a:avLst/>
          </a:prstGeom>
          <a:noFill/>
          <a:ln>
            <a:noFill/>
          </a:ln>
        </p:spPr>
      </p:sp>
      <p:sp>
        <p:nvSpPr>
          <p:cNvPr id="103" name="Google Shape;103;p28"/>
          <p:cNvSpPr txBox="1"/>
          <p:nvPr>
            <p:ph type="title"/>
          </p:nvPr>
        </p:nvSpPr>
        <p:spPr>
          <a:xfrm>
            <a:off x="6405563" y="2571750"/>
            <a:ext cx="2738400" cy="2111400"/>
          </a:xfrm>
          <a:prstGeom prst="rect">
            <a:avLst/>
          </a:prstGeom>
          <a:solidFill>
            <a:schemeClr val="accent2"/>
          </a:solid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8"/>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8"/>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seul">
  <p:cSld name="2_Titre seul">
    <p:spTree>
      <p:nvGrpSpPr>
        <p:cNvPr id="107" name="Shape 107"/>
        <p:cNvGrpSpPr/>
        <p:nvPr/>
      </p:nvGrpSpPr>
      <p:grpSpPr>
        <a:xfrm>
          <a:off x="0" y="0"/>
          <a:ext cx="0" cy="0"/>
          <a:chOff x="0" y="0"/>
          <a:chExt cx="0" cy="0"/>
        </a:xfrm>
      </p:grpSpPr>
      <p:sp>
        <p:nvSpPr>
          <p:cNvPr id="108" name="Google Shape;108;p29"/>
          <p:cNvSpPr/>
          <p:nvPr>
            <p:ph idx="2" type="pic"/>
          </p:nvPr>
        </p:nvSpPr>
        <p:spPr>
          <a:xfrm>
            <a:off x="904875" y="0"/>
            <a:ext cx="7726500" cy="5143500"/>
          </a:xfrm>
          <a:prstGeom prst="rect">
            <a:avLst/>
          </a:prstGeom>
          <a:noFill/>
          <a:ln>
            <a:noFill/>
          </a:ln>
        </p:spPr>
      </p:sp>
      <p:sp>
        <p:nvSpPr>
          <p:cNvPr id="109" name="Google Shape;109;p29"/>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9"/>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9"/>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12" name="Shape 112"/>
        <p:cNvGrpSpPr/>
        <p:nvPr/>
      </p:nvGrpSpPr>
      <p:grpSpPr>
        <a:xfrm>
          <a:off x="0" y="0"/>
          <a:ext cx="0" cy="0"/>
          <a:chOff x="0" y="0"/>
          <a:chExt cx="0" cy="0"/>
        </a:xfrm>
      </p:grpSpPr>
      <p:sp>
        <p:nvSpPr>
          <p:cNvPr id="113" name="Google Shape;113;p31"/>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1"/>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1"/>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24" name="Shape 24"/>
        <p:cNvGrpSpPr/>
        <p:nvPr/>
      </p:nvGrpSpPr>
      <p:grpSpPr>
        <a:xfrm>
          <a:off x="0" y="0"/>
          <a:ext cx="0" cy="0"/>
          <a:chOff x="0" y="0"/>
          <a:chExt cx="0" cy="0"/>
        </a:xfrm>
      </p:grpSpPr>
      <p:sp>
        <p:nvSpPr>
          <p:cNvPr id="25" name="Google Shape;25;p21"/>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 name="Google Shape;26;p21"/>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1"/>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1"/>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p:cSld name="Deux contenus">
    <p:spTree>
      <p:nvGrpSpPr>
        <p:cNvPr id="30" name="Shape 30"/>
        <p:cNvGrpSpPr/>
        <p:nvPr/>
      </p:nvGrpSpPr>
      <p:grpSpPr>
        <a:xfrm>
          <a:off x="0" y="0"/>
          <a:ext cx="0" cy="0"/>
          <a:chOff x="0" y="0"/>
          <a:chExt cx="0" cy="0"/>
        </a:xfrm>
      </p:grpSpPr>
      <p:sp>
        <p:nvSpPr>
          <p:cNvPr id="31" name="Google Shape;31;p26"/>
          <p:cNvSpPr txBox="1"/>
          <p:nvPr>
            <p:ph idx="1" type="body"/>
          </p:nvPr>
        </p:nvSpPr>
        <p:spPr>
          <a:xfrm>
            <a:off x="904875" y="1563688"/>
            <a:ext cx="3671400" cy="3263400"/>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26"/>
          <p:cNvSpPr txBox="1"/>
          <p:nvPr>
            <p:ph idx="2" type="body"/>
          </p:nvPr>
        </p:nvSpPr>
        <p:spPr>
          <a:xfrm>
            <a:off x="4959772" y="1563688"/>
            <a:ext cx="3671400" cy="3263400"/>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26"/>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re seul">
    <p:spTree>
      <p:nvGrpSpPr>
        <p:cNvPr id="37" name="Shape 37"/>
        <p:cNvGrpSpPr/>
        <p:nvPr/>
      </p:nvGrpSpPr>
      <p:grpSpPr>
        <a:xfrm>
          <a:off x="0" y="0"/>
          <a:ext cx="0" cy="0"/>
          <a:chOff x="0" y="0"/>
          <a:chExt cx="0" cy="0"/>
        </a:xfrm>
      </p:grpSpPr>
      <p:sp>
        <p:nvSpPr>
          <p:cNvPr id="38" name="Google Shape;38;p27"/>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7"/>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seul">
  <p:cSld name="3_Titre seul">
    <p:spTree>
      <p:nvGrpSpPr>
        <p:cNvPr id="42" name="Shape 42"/>
        <p:cNvGrpSpPr/>
        <p:nvPr/>
      </p:nvGrpSpPr>
      <p:grpSpPr>
        <a:xfrm>
          <a:off x="0" y="0"/>
          <a:ext cx="0" cy="0"/>
          <a:chOff x="0" y="0"/>
          <a:chExt cx="0" cy="0"/>
        </a:xfrm>
      </p:grpSpPr>
      <p:sp>
        <p:nvSpPr>
          <p:cNvPr id="43" name="Google Shape;43;p30"/>
          <p:cNvSpPr/>
          <p:nvPr>
            <p:ph idx="2" type="pic"/>
          </p:nvPr>
        </p:nvSpPr>
        <p:spPr>
          <a:xfrm>
            <a:off x="904875" y="3114674"/>
            <a:ext cx="8239200" cy="2028900"/>
          </a:xfrm>
          <a:prstGeom prst="rect">
            <a:avLst/>
          </a:prstGeom>
          <a:noFill/>
          <a:ln>
            <a:noFill/>
          </a:ln>
        </p:spPr>
      </p:sp>
      <p:sp>
        <p:nvSpPr>
          <p:cNvPr id="44" name="Google Shape;44;p30"/>
          <p:cNvSpPr txBox="1"/>
          <p:nvPr>
            <p:ph idx="1" type="body"/>
          </p:nvPr>
        </p:nvSpPr>
        <p:spPr>
          <a:xfrm>
            <a:off x="904875" y="1563688"/>
            <a:ext cx="7647000" cy="1436700"/>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3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
        <p:nvSpPr>
          <p:cNvPr id="48" name="Google Shape;48;p30"/>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Titre de section">
    <p:spTree>
      <p:nvGrpSpPr>
        <p:cNvPr id="49" name="Shape 49"/>
        <p:cNvGrpSpPr/>
        <p:nvPr/>
      </p:nvGrpSpPr>
      <p:grpSpPr>
        <a:xfrm>
          <a:off x="0" y="0"/>
          <a:ext cx="0" cy="0"/>
          <a:chOff x="0" y="0"/>
          <a:chExt cx="0" cy="0"/>
        </a:xfrm>
      </p:grpSpPr>
      <p:sp>
        <p:nvSpPr>
          <p:cNvPr id="50" name="Google Shape;50;p18"/>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51" name="Google Shape;51;p18"/>
          <p:cNvSpPr txBox="1"/>
          <p:nvPr>
            <p:ph type="title"/>
          </p:nvPr>
        </p:nvSpPr>
        <p:spPr>
          <a:xfrm>
            <a:off x="4572000" y="777875"/>
            <a:ext cx="4059000" cy="1794000"/>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 type="body"/>
          </p:nvPr>
        </p:nvSpPr>
        <p:spPr>
          <a:xfrm>
            <a:off x="4572000" y="2571750"/>
            <a:ext cx="4059000" cy="2156400"/>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53" name="Google Shape;53;p18"/>
          <p:cNvSpPr/>
          <p:nvPr>
            <p:ph idx="2" type="pic"/>
          </p:nvPr>
        </p:nvSpPr>
        <p:spPr>
          <a:xfrm>
            <a:off x="904875" y="0"/>
            <a:ext cx="3667200" cy="5143500"/>
          </a:xfrm>
          <a:prstGeom prst="rect">
            <a:avLst/>
          </a:prstGeom>
          <a:noFill/>
          <a:ln>
            <a:noFill/>
          </a:ln>
        </p:spPr>
      </p:sp>
      <p:sp>
        <p:nvSpPr>
          <p:cNvPr id="54" name="Google Shape;54;p1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de section">
  <p:cSld name="2_Titre de section">
    <p:spTree>
      <p:nvGrpSpPr>
        <p:cNvPr id="57" name="Shape 57"/>
        <p:cNvGrpSpPr/>
        <p:nvPr/>
      </p:nvGrpSpPr>
      <p:grpSpPr>
        <a:xfrm>
          <a:off x="0" y="0"/>
          <a:ext cx="0" cy="0"/>
          <a:chOff x="0" y="0"/>
          <a:chExt cx="0" cy="0"/>
        </a:xfrm>
      </p:grpSpPr>
      <p:sp>
        <p:nvSpPr>
          <p:cNvPr id="58" name="Google Shape;58;p19"/>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59" name="Google Shape;59;p19"/>
          <p:cNvSpPr txBox="1"/>
          <p:nvPr>
            <p:ph type="title"/>
          </p:nvPr>
        </p:nvSpPr>
        <p:spPr>
          <a:xfrm>
            <a:off x="4572000" y="777875"/>
            <a:ext cx="4059000" cy="1794000"/>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4572000" y="2571750"/>
            <a:ext cx="4059000" cy="2156400"/>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61" name="Google Shape;61;p19"/>
          <p:cNvSpPr/>
          <p:nvPr>
            <p:ph idx="2" type="pic"/>
          </p:nvPr>
        </p:nvSpPr>
        <p:spPr>
          <a:xfrm>
            <a:off x="904875" y="0"/>
            <a:ext cx="3667200" cy="5143500"/>
          </a:xfrm>
          <a:prstGeom prst="rect">
            <a:avLst/>
          </a:prstGeom>
          <a:noFill/>
          <a:ln>
            <a:noFill/>
          </a:ln>
        </p:spPr>
      </p:sp>
      <p:sp>
        <p:nvSpPr>
          <p:cNvPr id="62" name="Google Shape;62;p19"/>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de section">
  <p:cSld name="1_Titre de section">
    <p:spTree>
      <p:nvGrpSpPr>
        <p:cNvPr id="65" name="Shape 65"/>
        <p:cNvGrpSpPr/>
        <p:nvPr/>
      </p:nvGrpSpPr>
      <p:grpSpPr>
        <a:xfrm>
          <a:off x="0" y="0"/>
          <a:ext cx="0" cy="0"/>
          <a:chOff x="0" y="0"/>
          <a:chExt cx="0" cy="0"/>
        </a:xfrm>
      </p:grpSpPr>
      <p:sp>
        <p:nvSpPr>
          <p:cNvPr id="66" name="Google Shape;66;p20"/>
          <p:cNvSpPr/>
          <p:nvPr/>
        </p:nvSpPr>
        <p:spPr>
          <a:xfrm>
            <a:off x="4572000" y="0"/>
            <a:ext cx="4572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67" name="Google Shape;67;p20"/>
          <p:cNvSpPr txBox="1"/>
          <p:nvPr>
            <p:ph type="title"/>
          </p:nvPr>
        </p:nvSpPr>
        <p:spPr>
          <a:xfrm>
            <a:off x="4572000" y="777875"/>
            <a:ext cx="4059000" cy="1794000"/>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0"/>
          <p:cNvSpPr txBox="1"/>
          <p:nvPr>
            <p:ph idx="1" type="body"/>
          </p:nvPr>
        </p:nvSpPr>
        <p:spPr>
          <a:xfrm>
            <a:off x="4572000" y="2571750"/>
            <a:ext cx="4059000" cy="2156400"/>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69" name="Google Shape;69;p20"/>
          <p:cNvSpPr/>
          <p:nvPr>
            <p:ph idx="2" type="pic"/>
          </p:nvPr>
        </p:nvSpPr>
        <p:spPr>
          <a:xfrm>
            <a:off x="904875" y="0"/>
            <a:ext cx="3667200" cy="5143500"/>
          </a:xfrm>
          <a:prstGeom prst="rect">
            <a:avLst/>
          </a:prstGeom>
          <a:noFill/>
          <a:ln>
            <a:noFill/>
          </a:ln>
        </p:spPr>
      </p:sp>
      <p:sp>
        <p:nvSpPr>
          <p:cNvPr id="70" name="Google Shape;70;p2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spTree>
      <p:nvGrpSpPr>
        <p:cNvPr id="73" name="Shape 73"/>
        <p:cNvGrpSpPr/>
        <p:nvPr/>
      </p:nvGrpSpPr>
      <p:grpSpPr>
        <a:xfrm>
          <a:off x="0" y="0"/>
          <a:ext cx="0" cy="0"/>
          <a:chOff x="0" y="0"/>
          <a:chExt cx="0" cy="0"/>
        </a:xfrm>
      </p:grpSpPr>
      <p:sp>
        <p:nvSpPr>
          <p:cNvPr id="74" name="Google Shape;74;p22"/>
          <p:cNvSpPr txBox="1"/>
          <p:nvPr>
            <p:ph idx="1" type="body"/>
          </p:nvPr>
        </p:nvSpPr>
        <p:spPr>
          <a:xfrm>
            <a:off x="904875" y="1563688"/>
            <a:ext cx="4581600" cy="3386700"/>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22"/>
          <p:cNvSpPr/>
          <p:nvPr>
            <p:ph idx="2" type="pic"/>
          </p:nvPr>
        </p:nvSpPr>
        <p:spPr>
          <a:xfrm>
            <a:off x="5486400" y="0"/>
            <a:ext cx="3144900" cy="5143500"/>
          </a:xfrm>
          <a:prstGeom prst="rect">
            <a:avLst/>
          </a:prstGeom>
          <a:noFill/>
          <a:ln>
            <a:noFill/>
          </a:ln>
        </p:spPr>
      </p:sp>
      <p:sp>
        <p:nvSpPr>
          <p:cNvPr id="76" name="Google Shape;76;p22"/>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lvl1pPr lvl="0" marR="0" rtl="0" algn="l">
              <a:lnSpc>
                <a:spcPct val="90000"/>
              </a:lnSpc>
              <a:spcBef>
                <a:spcPts val="0"/>
              </a:spcBef>
              <a:spcAft>
                <a:spcPts val="0"/>
              </a:spcAft>
              <a:buClr>
                <a:schemeClr val="dk1"/>
              </a:buClr>
              <a:buSzPts val="3200"/>
              <a:buFont typeface="Libre Franklin"/>
              <a:buNone/>
              <a:defRPr b="1" i="0" sz="32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rmAutofit/>
          </a:bodyPr>
          <a:lstStyle>
            <a:lvl1pPr indent="-331470" lvl="0" marL="457200" marR="0" rtl="0" algn="l">
              <a:lnSpc>
                <a:spcPct val="90000"/>
              </a:lnSpc>
              <a:spcBef>
                <a:spcPts val="750"/>
              </a:spcBef>
              <a:spcAft>
                <a:spcPts val="0"/>
              </a:spcAft>
              <a:buClr>
                <a:schemeClr val="accent1"/>
              </a:buClr>
              <a:buSzPts val="1620"/>
              <a:buFont typeface="Noto Sans Symbols"/>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375"/>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2pPr>
            <a:lvl3pPr indent="-314325" lvl="2" marL="1371600" marR="0" rtl="0" algn="l">
              <a:lnSpc>
                <a:spcPct val="90000"/>
              </a:lnSpc>
              <a:spcBef>
                <a:spcPts val="375"/>
              </a:spcBef>
              <a:spcAft>
                <a:spcPts val="0"/>
              </a:spcAft>
              <a:buClr>
                <a:schemeClr val="dk1"/>
              </a:buClr>
              <a:buSzPts val="1350"/>
              <a:buFont typeface="Noto Sans Symbols"/>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6"/>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3" name="Google Shape;13;p16"/>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lvl1pPr indent="0" lvl="0"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1pPr>
            <a:lvl2pPr indent="0" lvl="1"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2pPr>
            <a:lvl3pPr indent="0" lvl="2"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3pPr>
            <a:lvl4pPr indent="0" lvl="3"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4pPr>
            <a:lvl5pPr indent="0" lvl="4"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5pPr>
            <a:lvl6pPr indent="0" lvl="5"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6pPr>
            <a:lvl7pPr indent="0" lvl="6"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7pPr>
            <a:lvl8pPr indent="0" lvl="7"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8pPr>
            <a:lvl9pPr indent="0" lvl="8" marL="0" marR="0" rtl="0" algn="ctr">
              <a:lnSpc>
                <a:spcPct val="100000"/>
              </a:lnSpc>
              <a:spcBef>
                <a:spcPts val="0"/>
              </a:spcBef>
              <a:spcAft>
                <a:spcPts val="0"/>
              </a:spcAft>
              <a:buClr>
                <a:srgbClr val="000000"/>
              </a:buClr>
              <a:buSzPts val="700"/>
              <a:buFont typeface="Arial"/>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pic>
        <p:nvPicPr>
          <p:cNvPr id="15" name="Google Shape;15;p16"/>
          <p:cNvPicPr preferRelativeResize="0"/>
          <p:nvPr/>
        </p:nvPicPr>
        <p:blipFill rotWithShape="1">
          <a:blip r:embed="rId1">
            <a:alphaModFix/>
          </a:blip>
          <a:srcRect b="0" l="0" r="0" t="0"/>
          <a:stretch/>
        </p:blipFill>
        <p:spPr>
          <a:xfrm>
            <a:off x="130273" y="132334"/>
            <a:ext cx="653950" cy="283023"/>
          </a:xfrm>
          <a:prstGeom prst="rect">
            <a:avLst/>
          </a:prstGeom>
          <a:noFill/>
          <a:ln>
            <a:noFill/>
          </a:ln>
        </p:spPr>
      </p:pic>
      <p:sp>
        <p:nvSpPr>
          <p:cNvPr id="16" name="Google Shape;16;p16"/>
          <p:cNvSpPr/>
          <p:nvPr/>
        </p:nvSpPr>
        <p:spPr>
          <a:xfrm rot="-5400000">
            <a:off x="430022" y="4897810"/>
            <a:ext cx="45600" cy="5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8.jpg"/><Relationship Id="rId6" Type="http://schemas.openxmlformats.org/officeDocument/2006/relationships/image" Target="../media/image7.jpg"/><Relationship Id="rId7" Type="http://schemas.openxmlformats.org/officeDocument/2006/relationships/image" Target="../media/image5.jp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g27f6af97124_0_118"/>
          <p:cNvPicPr preferRelativeResize="0"/>
          <p:nvPr>
            <p:ph idx="2" type="pic"/>
          </p:nvPr>
        </p:nvPicPr>
        <p:blipFill rotWithShape="1">
          <a:blip r:embed="rId3">
            <a:alphaModFix amt="70000"/>
          </a:blip>
          <a:srcRect b="0" l="10673" r="10673" t="0"/>
          <a:stretch/>
        </p:blipFill>
        <p:spPr>
          <a:xfrm>
            <a:off x="1331925" y="0"/>
            <a:ext cx="7812000" cy="5143500"/>
          </a:xfrm>
          <a:prstGeom prst="rect">
            <a:avLst/>
          </a:prstGeom>
        </p:spPr>
      </p:pic>
      <p:sp>
        <p:nvSpPr>
          <p:cNvPr id="121" name="Google Shape;121;g27f6af97124_0_118"/>
          <p:cNvSpPr txBox="1"/>
          <p:nvPr>
            <p:ph type="ctrTitle"/>
          </p:nvPr>
        </p:nvSpPr>
        <p:spPr>
          <a:xfrm>
            <a:off x="6405563" y="786535"/>
            <a:ext cx="2738400" cy="2338500"/>
          </a:xfrm>
          <a:prstGeom prst="rect">
            <a:avLst/>
          </a:prstGeom>
        </p:spPr>
        <p:txBody>
          <a:bodyPr anchorCtr="0" anchor="ctr" bIns="46800" lIns="216000" spcFirstLastPara="1" rIns="72000" wrap="square" tIns="0">
            <a:normAutofit/>
          </a:bodyPr>
          <a:lstStyle/>
          <a:p>
            <a:pPr indent="0" lvl="0" marL="0" rtl="0" algn="l">
              <a:spcBef>
                <a:spcPts val="0"/>
              </a:spcBef>
              <a:spcAft>
                <a:spcPts val="0"/>
              </a:spcAft>
              <a:buNone/>
            </a:pPr>
            <a:r>
              <a:rPr lang="fr-FR"/>
              <a:t>Coin counter</a:t>
            </a:r>
            <a:endParaRPr/>
          </a:p>
        </p:txBody>
      </p:sp>
      <p:sp>
        <p:nvSpPr>
          <p:cNvPr id="122" name="Google Shape;122;g27f6af97124_0_118"/>
          <p:cNvSpPr txBox="1"/>
          <p:nvPr>
            <p:ph idx="1" type="subTitle"/>
          </p:nvPr>
        </p:nvSpPr>
        <p:spPr>
          <a:xfrm>
            <a:off x="4576763" y="3124922"/>
            <a:ext cx="1828800" cy="1568400"/>
          </a:xfrm>
          <a:prstGeom prst="rect">
            <a:avLst/>
          </a:prstGeom>
        </p:spPr>
        <p:txBody>
          <a:bodyPr anchorCtr="0" anchor="ctr" bIns="45700" lIns="90000" spcFirstLastPara="1" rIns="91425" wrap="square" tIns="45700">
            <a:normAutofit/>
          </a:bodyPr>
          <a:lstStyle/>
          <a:p>
            <a:pPr indent="0" lvl="0" marL="0" rtl="0" algn="ctr">
              <a:spcBef>
                <a:spcPts val="750"/>
              </a:spcBef>
              <a:spcAft>
                <a:spcPts val="0"/>
              </a:spcAft>
              <a:buNone/>
            </a:pPr>
            <a:r>
              <a:rPr lang="fr-FR"/>
              <a:t>Final Project for the EPFL course IAPR</a:t>
            </a:r>
            <a:endParaRPr/>
          </a:p>
        </p:txBody>
      </p:sp>
      <p:sp>
        <p:nvSpPr>
          <p:cNvPr id="123" name="Google Shape;123;g27f6af97124_0_118"/>
          <p:cNvSpPr txBox="1"/>
          <p:nvPr>
            <p:ph idx="3" type="body"/>
          </p:nvPr>
        </p:nvSpPr>
        <p:spPr>
          <a:xfrm>
            <a:off x="6400800" y="4683125"/>
            <a:ext cx="1828800" cy="460500"/>
          </a:xfrm>
          <a:prstGeom prst="rect">
            <a:avLst/>
          </a:prstGeom>
        </p:spPr>
        <p:txBody>
          <a:bodyPr anchorCtr="0" anchor="ctr" bIns="45700" lIns="90000" spcFirstLastPara="1" rIns="91425" wrap="square" tIns="45700">
            <a:noAutofit/>
          </a:bodyPr>
          <a:lstStyle/>
          <a:p>
            <a:pPr indent="0" lvl="0" marL="0" rtl="0" algn="ctr">
              <a:spcBef>
                <a:spcPts val="750"/>
              </a:spcBef>
              <a:spcAft>
                <a:spcPts val="0"/>
              </a:spcAft>
              <a:buNone/>
            </a:pPr>
            <a:r>
              <a:rPr lang="fr-FR"/>
              <a:t>Group 10</a:t>
            </a:r>
            <a:endParaRPr/>
          </a:p>
        </p:txBody>
      </p:sp>
      <p:sp>
        <p:nvSpPr>
          <p:cNvPr id="124" name="Google Shape;124;g27f6af97124_0_118"/>
          <p:cNvSpPr txBox="1"/>
          <p:nvPr>
            <p:ph idx="4294967295"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Image Analysis and pattern recognition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ca2b9718d4_0_597"/>
          <p:cNvSpPr txBox="1"/>
          <p:nvPr>
            <p:ph type="title"/>
          </p:nvPr>
        </p:nvSpPr>
        <p:spPr>
          <a:xfrm>
            <a:off x="904750" y="195275"/>
            <a:ext cx="7098000" cy="673800"/>
          </a:xfrm>
          <a:prstGeom prst="rect">
            <a:avLst/>
          </a:prstGeom>
          <a:noFill/>
          <a:ln>
            <a:noFill/>
          </a:ln>
        </p:spPr>
        <p:txBody>
          <a:bodyPr anchorCtr="0" anchor="ctr" bIns="46800" lIns="180000" spcFirstLastPara="1" rIns="72000" wrap="square" tIns="0">
            <a:normAutofit/>
          </a:bodyPr>
          <a:lstStyle/>
          <a:p>
            <a:pPr indent="0" lvl="0" marL="0" rtl="0" algn="l">
              <a:lnSpc>
                <a:spcPct val="100000"/>
              </a:lnSpc>
              <a:spcBef>
                <a:spcPts val="0"/>
              </a:spcBef>
              <a:spcAft>
                <a:spcPts val="0"/>
              </a:spcAft>
              <a:buClr>
                <a:srgbClr val="000000"/>
              </a:buClr>
              <a:buSzPts val="990"/>
              <a:buFont typeface="Arial"/>
              <a:buNone/>
            </a:pPr>
            <a:r>
              <a:rPr lang="fr-FR" sz="2658">
                <a:solidFill>
                  <a:srgbClr val="000000"/>
                </a:solidFill>
                <a:latin typeface="Arial"/>
                <a:ea typeface="Arial"/>
                <a:cs typeface="Arial"/>
                <a:sym typeface="Arial"/>
              </a:rPr>
              <a:t>Segmentation</a:t>
            </a:r>
            <a:endParaRPr b="0" sz="2800">
              <a:solidFill>
                <a:srgbClr val="000000"/>
              </a:solidFill>
              <a:latin typeface="Arial"/>
              <a:ea typeface="Arial"/>
              <a:cs typeface="Arial"/>
              <a:sym typeface="Arial"/>
            </a:endParaRPr>
          </a:p>
        </p:txBody>
      </p:sp>
      <p:sp>
        <p:nvSpPr>
          <p:cNvPr id="130" name="Google Shape;130;g2ca2b9718d4_0_597"/>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Image Analysis and pattern </a:t>
            </a:r>
            <a:r>
              <a:rPr lang="fr-FR"/>
              <a:t>recognition</a:t>
            </a:r>
            <a:endParaRPr/>
          </a:p>
        </p:txBody>
      </p:sp>
      <p:sp>
        <p:nvSpPr>
          <p:cNvPr id="131" name="Google Shape;131;g2ca2b9718d4_0_597"/>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pic>
        <p:nvPicPr>
          <p:cNvPr id="132" name="Google Shape;132;g2ca2b9718d4_0_597"/>
          <p:cNvPicPr preferRelativeResize="0"/>
          <p:nvPr/>
        </p:nvPicPr>
        <p:blipFill>
          <a:blip r:embed="rId3">
            <a:alphaModFix/>
          </a:blip>
          <a:stretch>
            <a:fillRect/>
          </a:stretch>
        </p:blipFill>
        <p:spPr>
          <a:xfrm>
            <a:off x="1450750" y="732500"/>
            <a:ext cx="7007474" cy="436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ca2b9718d4_0_603"/>
          <p:cNvSpPr txBox="1"/>
          <p:nvPr/>
        </p:nvSpPr>
        <p:spPr>
          <a:xfrm>
            <a:off x="695750" y="397500"/>
            <a:ext cx="8520600" cy="5727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fr-FR" sz="10646">
                <a:solidFill>
                  <a:srgbClr val="000000"/>
                </a:solidFill>
              </a:rPr>
              <a:t>Segmentation</a:t>
            </a:r>
            <a:endParaRPr b="1" sz="10646">
              <a:solidFill>
                <a:srgbClr val="000000"/>
              </a:solidFill>
            </a:endParaRPr>
          </a:p>
          <a:p>
            <a:pPr indent="0" lvl="0" marL="0" rtl="0" algn="l">
              <a:spcBef>
                <a:spcPts val="0"/>
              </a:spcBef>
              <a:spcAft>
                <a:spcPts val="0"/>
              </a:spcAft>
              <a:buNone/>
            </a:pPr>
            <a:r>
              <a:t/>
            </a:r>
            <a:endParaRPr sz="2800">
              <a:solidFill>
                <a:srgbClr val="000000"/>
              </a:solidFill>
            </a:endParaRPr>
          </a:p>
        </p:txBody>
      </p:sp>
      <p:pic>
        <p:nvPicPr>
          <p:cNvPr id="138" name="Google Shape;138;g2ca2b9718d4_0_603"/>
          <p:cNvPicPr preferRelativeResize="0"/>
          <p:nvPr/>
        </p:nvPicPr>
        <p:blipFill>
          <a:blip r:embed="rId3">
            <a:alphaModFix/>
          </a:blip>
          <a:stretch>
            <a:fillRect/>
          </a:stretch>
        </p:blipFill>
        <p:spPr>
          <a:xfrm>
            <a:off x="695775" y="3639011"/>
            <a:ext cx="7935451" cy="1344488"/>
          </a:xfrm>
          <a:prstGeom prst="rect">
            <a:avLst/>
          </a:prstGeom>
          <a:noFill/>
          <a:ln>
            <a:noFill/>
          </a:ln>
        </p:spPr>
      </p:pic>
      <p:pic>
        <p:nvPicPr>
          <p:cNvPr id="139" name="Google Shape;139;g2ca2b9718d4_0_603"/>
          <p:cNvPicPr preferRelativeResize="0"/>
          <p:nvPr/>
        </p:nvPicPr>
        <p:blipFill>
          <a:blip r:embed="rId4">
            <a:alphaModFix/>
          </a:blip>
          <a:stretch>
            <a:fillRect/>
          </a:stretch>
        </p:blipFill>
        <p:spPr>
          <a:xfrm>
            <a:off x="695763" y="2293400"/>
            <a:ext cx="7935475" cy="1344500"/>
          </a:xfrm>
          <a:prstGeom prst="rect">
            <a:avLst/>
          </a:prstGeom>
          <a:noFill/>
          <a:ln>
            <a:noFill/>
          </a:ln>
        </p:spPr>
      </p:pic>
      <p:pic>
        <p:nvPicPr>
          <p:cNvPr id="140" name="Google Shape;140;g2ca2b9718d4_0_603"/>
          <p:cNvPicPr preferRelativeResize="0"/>
          <p:nvPr/>
        </p:nvPicPr>
        <p:blipFill rotWithShape="1">
          <a:blip r:embed="rId5">
            <a:alphaModFix/>
          </a:blip>
          <a:srcRect b="0" l="0" r="0" t="0"/>
          <a:stretch/>
        </p:blipFill>
        <p:spPr>
          <a:xfrm>
            <a:off x="695738" y="1008925"/>
            <a:ext cx="7935518" cy="1344500"/>
          </a:xfrm>
          <a:prstGeom prst="rect">
            <a:avLst/>
          </a:prstGeom>
          <a:noFill/>
          <a:ln>
            <a:noFill/>
          </a:ln>
        </p:spPr>
      </p:pic>
      <p:sp>
        <p:nvSpPr>
          <p:cNvPr id="141" name="Google Shape;141;g2ca2b9718d4_0_603"/>
          <p:cNvSpPr/>
          <p:nvPr/>
        </p:nvSpPr>
        <p:spPr>
          <a:xfrm>
            <a:off x="2797000" y="2469350"/>
            <a:ext cx="1687800" cy="1121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42" name="Google Shape;142;g2ca2b9718d4_0_603"/>
          <p:cNvSpPr/>
          <p:nvPr/>
        </p:nvSpPr>
        <p:spPr>
          <a:xfrm>
            <a:off x="2797000" y="3807875"/>
            <a:ext cx="1687800" cy="1121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43" name="Google Shape;143;g2ca2b9718d4_0_603"/>
          <p:cNvSpPr/>
          <p:nvPr/>
        </p:nvSpPr>
        <p:spPr>
          <a:xfrm>
            <a:off x="4837700" y="1170900"/>
            <a:ext cx="1687800" cy="11214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sp>
        <p:nvSpPr>
          <p:cNvPr id="144" name="Google Shape;144;g2ca2b9718d4_0_603"/>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Image Analysis and pattern </a:t>
            </a:r>
            <a:r>
              <a:rPr lang="fr-FR"/>
              <a:t>recognition</a:t>
            </a:r>
            <a:endParaRPr/>
          </a:p>
        </p:txBody>
      </p:sp>
      <p:sp>
        <p:nvSpPr>
          <p:cNvPr id="145" name="Google Shape;145;g2ca2b9718d4_0_603"/>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ca7e70b4e7_2_3"/>
          <p:cNvSpPr txBox="1"/>
          <p:nvPr/>
        </p:nvSpPr>
        <p:spPr>
          <a:xfrm>
            <a:off x="623400" y="358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400"/>
              </a:spcAft>
              <a:buNone/>
            </a:pPr>
            <a:r>
              <a:rPr b="1" lang="fr-FR" sz="2600">
                <a:solidFill>
                  <a:srgbClr val="000000"/>
                </a:solidFill>
              </a:rPr>
              <a:t>Data Augmentation</a:t>
            </a:r>
            <a:endParaRPr b="1" sz="4100">
              <a:solidFill>
                <a:srgbClr val="000000"/>
              </a:solidFill>
            </a:endParaRPr>
          </a:p>
        </p:txBody>
      </p:sp>
      <p:sp>
        <p:nvSpPr>
          <p:cNvPr id="152" name="Google Shape;152;g2ca7e70b4e7_2_3"/>
          <p:cNvSpPr txBox="1"/>
          <p:nvPr/>
        </p:nvSpPr>
        <p:spPr>
          <a:xfrm>
            <a:off x="623400" y="1061675"/>
            <a:ext cx="8520600" cy="3001200"/>
          </a:xfrm>
          <a:prstGeom prst="rect">
            <a:avLst/>
          </a:prstGeom>
          <a:noFill/>
          <a:ln>
            <a:noFill/>
          </a:ln>
        </p:spPr>
        <p:txBody>
          <a:bodyPr anchorCtr="0" anchor="t" bIns="91425" lIns="91425" spcFirstLastPara="1" rIns="91425" wrap="square" tIns="91425">
            <a:noAutofit/>
          </a:bodyPr>
          <a:lstStyle/>
          <a:p>
            <a:pPr indent="-302411" lvl="0" marL="457200" rtl="0" algn="l">
              <a:lnSpc>
                <a:spcPct val="95000"/>
              </a:lnSpc>
              <a:spcBef>
                <a:spcPts val="0"/>
              </a:spcBef>
              <a:spcAft>
                <a:spcPts val="0"/>
              </a:spcAft>
              <a:buClr>
                <a:srgbClr val="000000"/>
              </a:buClr>
              <a:buSzPts val="1162"/>
              <a:buAutoNum type="arabicParenR"/>
            </a:pPr>
            <a:r>
              <a:rPr lang="fr-FR" sz="1162">
                <a:solidFill>
                  <a:srgbClr val="000000"/>
                </a:solidFill>
              </a:rPr>
              <a:t>New class for over segmentation: store all the different errors of segmentation that occur. If an image is predicted to belong to this class, it will be removed.</a:t>
            </a:r>
            <a:endParaRPr sz="1162">
              <a:solidFill>
                <a:srgbClr val="000000"/>
              </a:solidFill>
            </a:endParaRPr>
          </a:p>
          <a:p>
            <a:pPr indent="0" lvl="0" marL="0" rtl="0" algn="l">
              <a:lnSpc>
                <a:spcPct val="95000"/>
              </a:lnSpc>
              <a:spcBef>
                <a:spcPts val="1100"/>
              </a:spcBef>
              <a:spcAft>
                <a:spcPts val="0"/>
              </a:spcAft>
              <a:buSzPts val="275"/>
              <a:buNone/>
            </a:pPr>
            <a:r>
              <a:t/>
            </a:r>
            <a:endParaRPr sz="1162">
              <a:solidFill>
                <a:srgbClr val="000000"/>
              </a:solidFill>
            </a:endParaRPr>
          </a:p>
          <a:p>
            <a:pPr indent="0" lvl="0" marL="0" rtl="0" algn="l">
              <a:lnSpc>
                <a:spcPct val="95000"/>
              </a:lnSpc>
              <a:spcBef>
                <a:spcPts val="1100"/>
              </a:spcBef>
              <a:spcAft>
                <a:spcPts val="0"/>
              </a:spcAft>
              <a:buSzPts val="275"/>
              <a:buNone/>
            </a:pPr>
            <a:r>
              <a:t/>
            </a:r>
            <a:endParaRPr sz="1162">
              <a:solidFill>
                <a:srgbClr val="000000"/>
              </a:solidFill>
            </a:endParaRPr>
          </a:p>
          <a:p>
            <a:pPr indent="0" lvl="0" marL="0" rtl="0" algn="l">
              <a:lnSpc>
                <a:spcPct val="95000"/>
              </a:lnSpc>
              <a:spcBef>
                <a:spcPts val="1100"/>
              </a:spcBef>
              <a:spcAft>
                <a:spcPts val="0"/>
              </a:spcAft>
              <a:buSzPts val="275"/>
              <a:buNone/>
            </a:pPr>
            <a:r>
              <a:t/>
            </a:r>
            <a:endParaRPr sz="1162">
              <a:solidFill>
                <a:srgbClr val="000000"/>
              </a:solidFill>
            </a:endParaRPr>
          </a:p>
          <a:p>
            <a:pPr indent="0" lvl="0" marL="0" rtl="0" algn="l">
              <a:lnSpc>
                <a:spcPct val="95000"/>
              </a:lnSpc>
              <a:spcBef>
                <a:spcPts val="1100"/>
              </a:spcBef>
              <a:spcAft>
                <a:spcPts val="0"/>
              </a:spcAft>
              <a:buSzPts val="275"/>
              <a:buNone/>
            </a:pPr>
            <a:r>
              <a:t/>
            </a:r>
            <a:endParaRPr sz="1162">
              <a:solidFill>
                <a:srgbClr val="000000"/>
              </a:solidFill>
            </a:endParaRPr>
          </a:p>
          <a:p>
            <a:pPr indent="-308761" lvl="0" marL="457200" rtl="0" algn="l">
              <a:lnSpc>
                <a:spcPct val="95000"/>
              </a:lnSpc>
              <a:spcBef>
                <a:spcPts val="1100"/>
              </a:spcBef>
              <a:spcAft>
                <a:spcPts val="0"/>
              </a:spcAft>
              <a:buClr>
                <a:srgbClr val="000000"/>
              </a:buClr>
              <a:buSzPts val="1262"/>
              <a:buAutoNum type="arabicParenR"/>
            </a:pPr>
            <a:r>
              <a:rPr b="1" lang="fr-FR" sz="1262">
                <a:solidFill>
                  <a:srgbClr val="000000"/>
                </a:solidFill>
              </a:rPr>
              <a:t>Data Augmentation : </a:t>
            </a:r>
            <a:endParaRPr b="1" sz="1262">
              <a:solidFill>
                <a:srgbClr val="000000"/>
              </a:solidFill>
            </a:endParaRPr>
          </a:p>
          <a:p>
            <a:pPr indent="-302411" lvl="0" marL="809999" rtl="0" algn="l">
              <a:lnSpc>
                <a:spcPct val="95000"/>
              </a:lnSpc>
              <a:spcBef>
                <a:spcPts val="0"/>
              </a:spcBef>
              <a:spcAft>
                <a:spcPts val="0"/>
              </a:spcAft>
              <a:buClr>
                <a:srgbClr val="000000"/>
              </a:buClr>
              <a:buSzPts val="1162"/>
              <a:buChar char="●"/>
            </a:pPr>
            <a:r>
              <a:rPr lang="fr-FR" sz="1162">
                <a:solidFill>
                  <a:srgbClr val="000000"/>
                </a:solidFill>
              </a:rPr>
              <a:t>Random rotation</a:t>
            </a:r>
            <a:endParaRPr sz="1162">
              <a:solidFill>
                <a:srgbClr val="000000"/>
              </a:solidFill>
            </a:endParaRPr>
          </a:p>
          <a:p>
            <a:pPr indent="-302411" lvl="0" marL="809999" rtl="0" algn="l">
              <a:lnSpc>
                <a:spcPct val="95000"/>
              </a:lnSpc>
              <a:spcBef>
                <a:spcPts val="0"/>
              </a:spcBef>
              <a:spcAft>
                <a:spcPts val="0"/>
              </a:spcAft>
              <a:buClr>
                <a:srgbClr val="000000"/>
              </a:buClr>
              <a:buSzPts val="1162"/>
              <a:buChar char="●"/>
            </a:pPr>
            <a:r>
              <a:rPr lang="fr-FR" sz="1162">
                <a:solidFill>
                  <a:srgbClr val="000000"/>
                </a:solidFill>
              </a:rPr>
              <a:t>Random brightness and contrast adjustment</a:t>
            </a:r>
            <a:endParaRPr sz="1162">
              <a:solidFill>
                <a:srgbClr val="000000"/>
              </a:solidFill>
            </a:endParaRPr>
          </a:p>
          <a:p>
            <a:pPr indent="-302411" lvl="0" marL="809999" rtl="0" algn="l">
              <a:lnSpc>
                <a:spcPct val="95000"/>
              </a:lnSpc>
              <a:spcBef>
                <a:spcPts val="0"/>
              </a:spcBef>
              <a:spcAft>
                <a:spcPts val="0"/>
              </a:spcAft>
              <a:buClr>
                <a:srgbClr val="000000"/>
              </a:buClr>
              <a:buSzPts val="1162"/>
              <a:buChar char="●"/>
            </a:pPr>
            <a:r>
              <a:rPr lang="fr-FR" sz="1162">
                <a:solidFill>
                  <a:srgbClr val="000000"/>
                </a:solidFill>
              </a:rPr>
              <a:t>Random shift in color channels</a:t>
            </a:r>
            <a:endParaRPr sz="1162">
              <a:solidFill>
                <a:srgbClr val="000000"/>
              </a:solidFill>
            </a:endParaRPr>
          </a:p>
          <a:p>
            <a:pPr indent="-302411" lvl="0" marL="809999" rtl="0" algn="l">
              <a:lnSpc>
                <a:spcPct val="95000"/>
              </a:lnSpc>
              <a:spcBef>
                <a:spcPts val="0"/>
              </a:spcBef>
              <a:spcAft>
                <a:spcPts val="0"/>
              </a:spcAft>
              <a:buClr>
                <a:srgbClr val="000000"/>
              </a:buClr>
              <a:buSzPts val="1162"/>
              <a:buChar char="●"/>
            </a:pPr>
            <a:r>
              <a:rPr lang="fr-FR" sz="1162">
                <a:solidFill>
                  <a:srgbClr val="000000"/>
                </a:solidFill>
              </a:rPr>
              <a:t>Random Gaussian noise</a:t>
            </a:r>
            <a:endParaRPr sz="1162">
              <a:solidFill>
                <a:srgbClr val="000000"/>
              </a:solidFill>
            </a:endParaRPr>
          </a:p>
          <a:p>
            <a:pPr indent="0" lvl="0" marL="809999" rtl="0" algn="l">
              <a:lnSpc>
                <a:spcPct val="95000"/>
              </a:lnSpc>
              <a:spcBef>
                <a:spcPts val="1100"/>
              </a:spcBef>
              <a:spcAft>
                <a:spcPts val="0"/>
              </a:spcAft>
              <a:buSzPts val="275"/>
              <a:buNone/>
            </a:pPr>
            <a:r>
              <a:t/>
            </a:r>
            <a:endParaRPr sz="362">
              <a:solidFill>
                <a:srgbClr val="000000"/>
              </a:solidFill>
            </a:endParaRPr>
          </a:p>
          <a:p>
            <a:pPr indent="0" lvl="0" marL="0" rtl="0" algn="l">
              <a:lnSpc>
                <a:spcPct val="95000"/>
              </a:lnSpc>
              <a:spcBef>
                <a:spcPts val="1100"/>
              </a:spcBef>
              <a:spcAft>
                <a:spcPts val="1200"/>
              </a:spcAft>
              <a:buSzPts val="275"/>
              <a:buNone/>
            </a:pPr>
            <a:r>
              <a:t/>
            </a:r>
            <a:endParaRPr sz="550">
              <a:solidFill>
                <a:srgbClr val="595959"/>
              </a:solidFill>
            </a:endParaRPr>
          </a:p>
        </p:txBody>
      </p:sp>
      <p:pic>
        <p:nvPicPr>
          <p:cNvPr id="153" name="Google Shape;153;g2ca7e70b4e7_2_3"/>
          <p:cNvPicPr preferRelativeResize="0"/>
          <p:nvPr/>
        </p:nvPicPr>
        <p:blipFill>
          <a:blip r:embed="rId3">
            <a:alphaModFix/>
          </a:blip>
          <a:stretch>
            <a:fillRect/>
          </a:stretch>
        </p:blipFill>
        <p:spPr>
          <a:xfrm>
            <a:off x="904869" y="1635575"/>
            <a:ext cx="2889779" cy="1078374"/>
          </a:xfrm>
          <a:prstGeom prst="rect">
            <a:avLst/>
          </a:prstGeom>
          <a:noFill/>
          <a:ln>
            <a:noFill/>
          </a:ln>
        </p:spPr>
      </p:pic>
      <p:pic>
        <p:nvPicPr>
          <p:cNvPr id="154" name="Google Shape;154;g2ca7e70b4e7_2_3"/>
          <p:cNvPicPr preferRelativeResize="0"/>
          <p:nvPr/>
        </p:nvPicPr>
        <p:blipFill rotWithShape="1">
          <a:blip r:embed="rId4">
            <a:alphaModFix/>
          </a:blip>
          <a:srcRect b="0" l="0" r="34946" t="0"/>
          <a:stretch/>
        </p:blipFill>
        <p:spPr>
          <a:xfrm>
            <a:off x="4083225" y="1635575"/>
            <a:ext cx="1977452" cy="446493"/>
          </a:xfrm>
          <a:prstGeom prst="rect">
            <a:avLst/>
          </a:prstGeom>
          <a:noFill/>
          <a:ln>
            <a:noFill/>
          </a:ln>
        </p:spPr>
      </p:pic>
      <p:pic>
        <p:nvPicPr>
          <p:cNvPr id="155" name="Google Shape;155;g2ca7e70b4e7_2_3"/>
          <p:cNvPicPr preferRelativeResize="0"/>
          <p:nvPr/>
        </p:nvPicPr>
        <p:blipFill>
          <a:blip r:embed="rId5">
            <a:alphaModFix/>
          </a:blip>
          <a:stretch>
            <a:fillRect/>
          </a:stretch>
        </p:blipFill>
        <p:spPr>
          <a:xfrm>
            <a:off x="6349250" y="1635575"/>
            <a:ext cx="1086075" cy="1078377"/>
          </a:xfrm>
          <a:prstGeom prst="rect">
            <a:avLst/>
          </a:prstGeom>
          <a:noFill/>
          <a:ln>
            <a:noFill/>
          </a:ln>
        </p:spPr>
      </p:pic>
      <p:pic>
        <p:nvPicPr>
          <p:cNvPr id="156" name="Google Shape;156;g2ca7e70b4e7_2_3"/>
          <p:cNvPicPr preferRelativeResize="0"/>
          <p:nvPr/>
        </p:nvPicPr>
        <p:blipFill>
          <a:blip r:embed="rId6">
            <a:alphaModFix/>
          </a:blip>
          <a:stretch>
            <a:fillRect/>
          </a:stretch>
        </p:blipFill>
        <p:spPr>
          <a:xfrm>
            <a:off x="7723900" y="1635575"/>
            <a:ext cx="325947" cy="1078374"/>
          </a:xfrm>
          <a:prstGeom prst="rect">
            <a:avLst/>
          </a:prstGeom>
          <a:noFill/>
          <a:ln>
            <a:noFill/>
          </a:ln>
        </p:spPr>
      </p:pic>
      <p:pic>
        <p:nvPicPr>
          <p:cNvPr id="157" name="Google Shape;157;g2ca7e70b4e7_2_3"/>
          <p:cNvPicPr preferRelativeResize="0"/>
          <p:nvPr/>
        </p:nvPicPr>
        <p:blipFill>
          <a:blip r:embed="rId7">
            <a:alphaModFix/>
          </a:blip>
          <a:stretch>
            <a:fillRect/>
          </a:stretch>
        </p:blipFill>
        <p:spPr>
          <a:xfrm>
            <a:off x="4083227" y="2208275"/>
            <a:ext cx="1977448" cy="505677"/>
          </a:xfrm>
          <a:prstGeom prst="rect">
            <a:avLst/>
          </a:prstGeom>
          <a:noFill/>
          <a:ln>
            <a:noFill/>
          </a:ln>
        </p:spPr>
      </p:pic>
      <p:sp>
        <p:nvSpPr>
          <p:cNvPr id="158" name="Google Shape;158;g2ca7e70b4e7_2_3"/>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Image Analysis and pattern </a:t>
            </a:r>
            <a:r>
              <a:rPr lang="fr-FR"/>
              <a:t>recognition</a:t>
            </a:r>
            <a:endParaRPr/>
          </a:p>
        </p:txBody>
      </p:sp>
      <p:sp>
        <p:nvSpPr>
          <p:cNvPr id="159" name="Google Shape;159;g2ca7e70b4e7_2_3"/>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pic>
        <p:nvPicPr>
          <p:cNvPr id="160" name="Google Shape;160;g2ca7e70b4e7_2_3"/>
          <p:cNvPicPr preferRelativeResize="0"/>
          <p:nvPr/>
        </p:nvPicPr>
        <p:blipFill>
          <a:blip r:embed="rId8">
            <a:alphaModFix/>
          </a:blip>
          <a:stretch>
            <a:fillRect/>
          </a:stretch>
        </p:blipFill>
        <p:spPr>
          <a:xfrm>
            <a:off x="1899500" y="3745604"/>
            <a:ext cx="5535824" cy="13363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e0751e74a6_0_0"/>
          <p:cNvSpPr txBox="1"/>
          <p:nvPr/>
        </p:nvSpPr>
        <p:spPr>
          <a:xfrm>
            <a:off x="-88000" y="2354650"/>
            <a:ext cx="951000" cy="794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t/>
            </a:r>
            <a:endParaRPr b="0" i="1" sz="500" u="none" cap="none" strike="noStrike">
              <a:solidFill>
                <a:srgbClr val="5B5B5B"/>
              </a:solidFill>
              <a:highlight>
                <a:schemeClr val="lt1"/>
              </a:highlight>
              <a:latin typeface="Arial"/>
              <a:ea typeface="Arial"/>
              <a:cs typeface="Arial"/>
              <a:sym typeface="Arial"/>
            </a:endParaRPr>
          </a:p>
        </p:txBody>
      </p:sp>
      <p:sp>
        <p:nvSpPr>
          <p:cNvPr id="166" name="Google Shape;166;g2e0751e74a6_0_0"/>
          <p:cNvSpPr txBox="1"/>
          <p:nvPr/>
        </p:nvSpPr>
        <p:spPr>
          <a:xfrm>
            <a:off x="531525" y="515350"/>
            <a:ext cx="8520600" cy="572700"/>
          </a:xfrm>
          <a:prstGeom prst="rect">
            <a:avLst/>
          </a:prstGeom>
          <a:noFill/>
          <a:ln>
            <a:noFill/>
          </a:ln>
        </p:spPr>
        <p:txBody>
          <a:bodyPr anchorCtr="0" anchor="t" bIns="91425" lIns="91425" spcFirstLastPara="1" rIns="91425" wrap="square" tIns="91425">
            <a:noAutofit/>
          </a:bodyPr>
          <a:lstStyle/>
          <a:p>
            <a:pPr indent="0" lvl="0" marL="0" marR="190500" rtl="0" algn="l">
              <a:lnSpc>
                <a:spcPct val="115000"/>
              </a:lnSpc>
              <a:spcBef>
                <a:spcPts val="2400"/>
              </a:spcBef>
              <a:spcAft>
                <a:spcPts val="600"/>
              </a:spcAft>
              <a:buNone/>
            </a:pPr>
            <a:r>
              <a:rPr b="1" lang="fr-FR" sz="2680">
                <a:solidFill>
                  <a:srgbClr val="000000"/>
                </a:solidFill>
              </a:rPr>
              <a:t>Feature extraction and classification</a:t>
            </a:r>
            <a:endParaRPr sz="3220">
              <a:solidFill>
                <a:srgbClr val="000000"/>
              </a:solidFill>
            </a:endParaRPr>
          </a:p>
        </p:txBody>
      </p:sp>
      <p:sp>
        <p:nvSpPr>
          <p:cNvPr id="167" name="Google Shape;167;g2e0751e74a6_0_0"/>
          <p:cNvSpPr txBox="1"/>
          <p:nvPr/>
        </p:nvSpPr>
        <p:spPr>
          <a:xfrm>
            <a:off x="682375" y="1618425"/>
            <a:ext cx="3232800" cy="26811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fr-FR" sz="7100">
                <a:solidFill>
                  <a:srgbClr val="FF0000"/>
                </a:solidFill>
              </a:rPr>
              <a:t>CNN</a:t>
            </a:r>
            <a:endParaRPr sz="7100">
              <a:solidFill>
                <a:srgbClr val="000000"/>
              </a:solidFill>
            </a:endParaRPr>
          </a:p>
          <a:p>
            <a:pPr indent="0" lvl="0" marL="0" marR="190500" rtl="0" algn="just">
              <a:spcBef>
                <a:spcPts val="1000"/>
              </a:spcBef>
              <a:spcAft>
                <a:spcPts val="0"/>
              </a:spcAft>
              <a:buNone/>
            </a:pPr>
            <a:r>
              <a:rPr b="1" lang="fr-FR" sz="4100">
                <a:solidFill>
                  <a:srgbClr val="000000"/>
                </a:solidFill>
              </a:rPr>
              <a:t>Data</a:t>
            </a:r>
            <a:r>
              <a:rPr lang="fr-FR" sz="4100">
                <a:solidFill>
                  <a:srgbClr val="000000"/>
                </a:solidFill>
              </a:rPr>
              <a:t> : Augment the data by apply some transformations to the images such as random rotations, random blurring, random shifts in the HSV values and random brightness and contrast adjustment. Then, balance the data </a:t>
            </a:r>
            <a:endParaRPr sz="4100">
              <a:solidFill>
                <a:srgbClr val="000000"/>
              </a:solidFill>
            </a:endParaRPr>
          </a:p>
          <a:p>
            <a:pPr indent="0" lvl="0" marL="0" marR="190500" rtl="0" algn="just">
              <a:spcBef>
                <a:spcPts val="1000"/>
              </a:spcBef>
              <a:spcAft>
                <a:spcPts val="0"/>
              </a:spcAft>
              <a:buNone/>
            </a:pPr>
            <a:r>
              <a:rPr b="1" lang="fr-FR" sz="4100">
                <a:solidFill>
                  <a:srgbClr val="000000"/>
                </a:solidFill>
              </a:rPr>
              <a:t>Model</a:t>
            </a:r>
            <a:r>
              <a:rPr lang="fr-FR" sz="4100">
                <a:solidFill>
                  <a:srgbClr val="000000"/>
                </a:solidFill>
              </a:rPr>
              <a:t>: The convolutional layers automatically learn spatial hierarchies of features from the images, such as edges, shapes, and textures. </a:t>
            </a:r>
            <a:endParaRPr sz="4100">
              <a:solidFill>
                <a:srgbClr val="000000"/>
              </a:solidFill>
            </a:endParaRPr>
          </a:p>
          <a:p>
            <a:pPr indent="0" lvl="0" marL="0" marR="190500" rtl="0" algn="just">
              <a:spcBef>
                <a:spcPts val="1000"/>
              </a:spcBef>
              <a:spcAft>
                <a:spcPts val="0"/>
              </a:spcAft>
              <a:buNone/>
            </a:pPr>
            <a:r>
              <a:rPr b="1" lang="fr-FR" sz="4100">
                <a:solidFill>
                  <a:srgbClr val="000000"/>
                </a:solidFill>
              </a:rPr>
              <a:t>Loss:</a:t>
            </a:r>
            <a:r>
              <a:rPr lang="fr-FR" sz="4100">
                <a:solidFill>
                  <a:srgbClr val="000000"/>
                </a:solidFill>
              </a:rPr>
              <a:t> Cross entropy loss (classification task)</a:t>
            </a:r>
            <a:endParaRPr sz="4100">
              <a:solidFill>
                <a:srgbClr val="000000"/>
              </a:solidFill>
            </a:endParaRPr>
          </a:p>
          <a:p>
            <a:pPr indent="0" lvl="0" marL="0" marR="190500" rtl="0" algn="just">
              <a:spcBef>
                <a:spcPts val="1000"/>
              </a:spcBef>
              <a:spcAft>
                <a:spcPts val="0"/>
              </a:spcAft>
              <a:buNone/>
            </a:pPr>
            <a:r>
              <a:rPr b="1" lang="fr-FR" sz="4100">
                <a:solidFill>
                  <a:srgbClr val="000000"/>
                </a:solidFill>
              </a:rPr>
              <a:t>Optimizer: </a:t>
            </a:r>
            <a:r>
              <a:rPr lang="fr-FR" sz="4100">
                <a:solidFill>
                  <a:srgbClr val="000000"/>
                </a:solidFill>
              </a:rPr>
              <a:t>AdamW</a:t>
            </a:r>
            <a:r>
              <a:rPr b="1" lang="fr-FR" sz="4100">
                <a:solidFill>
                  <a:srgbClr val="000000"/>
                </a:solidFill>
              </a:rPr>
              <a:t> </a:t>
            </a:r>
            <a:endParaRPr sz="4100">
              <a:solidFill>
                <a:srgbClr val="000000"/>
              </a:solidFill>
            </a:endParaRPr>
          </a:p>
          <a:p>
            <a:pPr indent="0" lvl="0" marL="0" marR="190500" rtl="0" algn="l">
              <a:spcBef>
                <a:spcPts val="500"/>
              </a:spcBef>
              <a:spcAft>
                <a:spcPts val="0"/>
              </a:spcAft>
              <a:buNone/>
            </a:pPr>
            <a:r>
              <a:t/>
            </a:r>
            <a:endParaRPr sz="2600">
              <a:solidFill>
                <a:srgbClr val="000000"/>
              </a:solidFill>
            </a:endParaRPr>
          </a:p>
          <a:p>
            <a:pPr indent="0" lvl="0" marL="0" rtl="0" algn="l">
              <a:lnSpc>
                <a:spcPct val="115000"/>
              </a:lnSpc>
              <a:spcBef>
                <a:spcPts val="500"/>
              </a:spcBef>
              <a:spcAft>
                <a:spcPts val="0"/>
              </a:spcAft>
              <a:buNone/>
            </a:pPr>
            <a:r>
              <a:t/>
            </a:r>
            <a:endParaRPr sz="1800">
              <a:solidFill>
                <a:srgbClr val="595959"/>
              </a:solidFill>
            </a:endParaRPr>
          </a:p>
          <a:p>
            <a:pPr indent="0" lvl="0" marL="0" marR="190500" rtl="0" algn="l">
              <a:lnSpc>
                <a:spcPct val="115000"/>
              </a:lnSpc>
              <a:spcBef>
                <a:spcPts val="1200"/>
              </a:spcBef>
              <a:spcAft>
                <a:spcPts val="0"/>
              </a:spcAft>
              <a:buNone/>
            </a:pPr>
            <a:r>
              <a:t/>
            </a:r>
            <a:endParaRPr sz="1000">
              <a:solidFill>
                <a:srgbClr val="000000"/>
              </a:solidFill>
            </a:endParaRPr>
          </a:p>
          <a:p>
            <a:pPr indent="0" lvl="0" marL="0" marR="190500" rtl="0" algn="l">
              <a:lnSpc>
                <a:spcPct val="115000"/>
              </a:lnSpc>
              <a:spcBef>
                <a:spcPts val="1000"/>
              </a:spcBef>
              <a:spcAft>
                <a:spcPts val="0"/>
              </a:spcAft>
              <a:buNone/>
            </a:pPr>
            <a:r>
              <a:t/>
            </a:r>
            <a:endParaRPr sz="1000">
              <a:solidFill>
                <a:srgbClr val="000000"/>
              </a:solidFill>
            </a:endParaRPr>
          </a:p>
          <a:p>
            <a:pPr indent="0" lvl="0" marL="0" marR="190500" rtl="0" algn="l">
              <a:lnSpc>
                <a:spcPct val="115000"/>
              </a:lnSpc>
              <a:spcBef>
                <a:spcPts val="1000"/>
              </a:spcBef>
              <a:spcAft>
                <a:spcPts val="0"/>
              </a:spcAft>
              <a:buNone/>
            </a:pPr>
            <a:r>
              <a:t/>
            </a:r>
            <a:endParaRPr sz="1000">
              <a:solidFill>
                <a:srgbClr val="000000"/>
              </a:solidFill>
            </a:endParaRPr>
          </a:p>
          <a:p>
            <a:pPr indent="0" lvl="0" marL="0" marR="190500" rtl="0" algn="l">
              <a:lnSpc>
                <a:spcPct val="115000"/>
              </a:lnSpc>
              <a:spcBef>
                <a:spcPts val="1000"/>
              </a:spcBef>
              <a:spcAft>
                <a:spcPts val="0"/>
              </a:spcAft>
              <a:buNone/>
            </a:pPr>
            <a:r>
              <a:t/>
            </a:r>
            <a:endParaRPr sz="1000">
              <a:solidFill>
                <a:srgbClr val="000000"/>
              </a:solidFill>
            </a:endParaRPr>
          </a:p>
          <a:p>
            <a:pPr indent="0" lvl="0" marL="0" marR="190500" rtl="0" algn="l">
              <a:lnSpc>
                <a:spcPct val="115000"/>
              </a:lnSpc>
              <a:spcBef>
                <a:spcPts val="500"/>
              </a:spcBef>
              <a:spcAft>
                <a:spcPts val="500"/>
              </a:spcAft>
              <a:buNone/>
            </a:pPr>
            <a:r>
              <a:t/>
            </a:r>
            <a:endParaRPr sz="1000">
              <a:solidFill>
                <a:srgbClr val="000000"/>
              </a:solidFill>
            </a:endParaRPr>
          </a:p>
        </p:txBody>
      </p:sp>
      <p:pic>
        <p:nvPicPr>
          <p:cNvPr id="168" name="Google Shape;168;g2e0751e74a6_0_0"/>
          <p:cNvPicPr preferRelativeResize="0"/>
          <p:nvPr/>
        </p:nvPicPr>
        <p:blipFill>
          <a:blip r:embed="rId3">
            <a:alphaModFix/>
          </a:blip>
          <a:stretch>
            <a:fillRect/>
          </a:stretch>
        </p:blipFill>
        <p:spPr>
          <a:xfrm>
            <a:off x="3959150" y="1781875"/>
            <a:ext cx="4930798" cy="2185932"/>
          </a:xfrm>
          <a:prstGeom prst="rect">
            <a:avLst/>
          </a:prstGeom>
          <a:noFill/>
          <a:ln>
            <a:noFill/>
          </a:ln>
        </p:spPr>
      </p:pic>
      <p:sp>
        <p:nvSpPr>
          <p:cNvPr id="169" name="Google Shape;169;g2e0751e74a6_0_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Image Analysis and pattern </a:t>
            </a:r>
            <a:r>
              <a:rPr lang="fr-FR"/>
              <a:t>recognition</a:t>
            </a:r>
            <a:endParaRPr/>
          </a:p>
        </p:txBody>
      </p:sp>
      <p:sp>
        <p:nvSpPr>
          <p:cNvPr id="170" name="Google Shape;170;g2e0751e74a6_0_0"/>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e17b628ecd_0_15"/>
          <p:cNvSpPr txBox="1"/>
          <p:nvPr/>
        </p:nvSpPr>
        <p:spPr>
          <a:xfrm>
            <a:off x="705500" y="422025"/>
            <a:ext cx="8181000" cy="556200"/>
          </a:xfrm>
          <a:prstGeom prst="rect">
            <a:avLst/>
          </a:prstGeom>
          <a:noFill/>
          <a:ln>
            <a:noFill/>
          </a:ln>
        </p:spPr>
        <p:txBody>
          <a:bodyPr anchorCtr="0" anchor="t" bIns="91425" lIns="91425" spcFirstLastPara="1" rIns="91425" wrap="square" tIns="91425">
            <a:noAutofit/>
          </a:bodyPr>
          <a:lstStyle/>
          <a:p>
            <a:pPr indent="0" lvl="0" marL="0" marR="190500" rtl="0" algn="l">
              <a:lnSpc>
                <a:spcPct val="115000"/>
              </a:lnSpc>
              <a:spcBef>
                <a:spcPts val="2400"/>
              </a:spcBef>
              <a:spcAft>
                <a:spcPts val="0"/>
              </a:spcAft>
              <a:buNone/>
            </a:pPr>
            <a:r>
              <a:rPr b="1" lang="fr-FR" sz="2600">
                <a:solidFill>
                  <a:srgbClr val="000000"/>
                </a:solidFill>
              </a:rPr>
              <a:t>Feature extraction and classification</a:t>
            </a:r>
            <a:endParaRPr sz="2600">
              <a:solidFill>
                <a:srgbClr val="000000"/>
              </a:solidFill>
            </a:endParaRPr>
          </a:p>
          <a:p>
            <a:pPr indent="0" lvl="0" marL="0" rtl="0" algn="l">
              <a:spcBef>
                <a:spcPts val="600"/>
              </a:spcBef>
              <a:spcAft>
                <a:spcPts val="0"/>
              </a:spcAft>
              <a:buNone/>
            </a:pPr>
            <a:r>
              <a:t/>
            </a:r>
            <a:endParaRPr sz="2600">
              <a:solidFill>
                <a:srgbClr val="000000"/>
              </a:solidFill>
            </a:endParaRPr>
          </a:p>
        </p:txBody>
      </p:sp>
      <p:sp>
        <p:nvSpPr>
          <p:cNvPr id="177" name="Google Shape;177;g2e17b628ecd_0_15"/>
          <p:cNvSpPr txBox="1"/>
          <p:nvPr/>
        </p:nvSpPr>
        <p:spPr>
          <a:xfrm>
            <a:off x="705500" y="1279792"/>
            <a:ext cx="2949900" cy="3318600"/>
          </a:xfrm>
          <a:prstGeom prst="rect">
            <a:avLst/>
          </a:prstGeom>
          <a:noFill/>
          <a:ln>
            <a:noFill/>
          </a:ln>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fr-FR" sz="1800">
                <a:solidFill>
                  <a:srgbClr val="FF0000"/>
                </a:solidFill>
              </a:rPr>
              <a:t>Vision Transformers VIT</a:t>
            </a:r>
            <a:endParaRPr sz="1000">
              <a:solidFill>
                <a:srgbClr val="FF0000"/>
              </a:solidFill>
            </a:endParaRPr>
          </a:p>
          <a:p>
            <a:pPr indent="0" lvl="0" marL="0" marR="190500" rtl="0" algn="just">
              <a:spcBef>
                <a:spcPts val="1000"/>
              </a:spcBef>
              <a:spcAft>
                <a:spcPts val="0"/>
              </a:spcAft>
              <a:buNone/>
            </a:pPr>
            <a:r>
              <a:rPr b="1" lang="fr-FR" sz="1000">
                <a:solidFill>
                  <a:srgbClr val="000000"/>
                </a:solidFill>
              </a:rPr>
              <a:t>Data</a:t>
            </a:r>
            <a:r>
              <a:rPr lang="fr-FR" sz="1000">
                <a:solidFill>
                  <a:srgbClr val="000000"/>
                </a:solidFill>
              </a:rPr>
              <a:t> : Augment the data by apply some transformations to the images such as random rotations, random blurring, random shifts in the HSV values and random brightness and contrast adjustment. Then, balance the data </a:t>
            </a:r>
            <a:endParaRPr sz="1000">
              <a:solidFill>
                <a:srgbClr val="000000"/>
              </a:solidFill>
            </a:endParaRPr>
          </a:p>
          <a:p>
            <a:pPr indent="0" lvl="0" marL="0" marR="190500" rtl="0" algn="just">
              <a:spcBef>
                <a:spcPts val="1000"/>
              </a:spcBef>
              <a:spcAft>
                <a:spcPts val="0"/>
              </a:spcAft>
              <a:buNone/>
            </a:pPr>
            <a:r>
              <a:rPr b="1" lang="fr-FR" sz="1000">
                <a:solidFill>
                  <a:srgbClr val="000000"/>
                </a:solidFill>
              </a:rPr>
              <a:t>Model</a:t>
            </a:r>
            <a:r>
              <a:rPr lang="fr-FR" sz="1000">
                <a:solidFill>
                  <a:srgbClr val="000000"/>
                </a:solidFill>
              </a:rPr>
              <a:t>: A</a:t>
            </a:r>
            <a:r>
              <a:rPr lang="fr-FR"/>
              <a:t> </a:t>
            </a:r>
            <a:r>
              <a:rPr lang="fr-FR" sz="1000">
                <a:solidFill>
                  <a:srgbClr val="000000"/>
                </a:solidFill>
              </a:rPr>
              <a:t>Vision Transformer uses </a:t>
            </a:r>
            <a:r>
              <a:rPr b="1" lang="fr-FR" sz="1000">
                <a:solidFill>
                  <a:srgbClr val="000000"/>
                </a:solidFill>
              </a:rPr>
              <a:t>self-attention </a:t>
            </a:r>
            <a:r>
              <a:rPr lang="fr-FR" sz="1000">
                <a:solidFill>
                  <a:srgbClr val="000000"/>
                </a:solidFill>
              </a:rPr>
              <a:t>mechanisms to automatically extract features from different parts of the image and combine them to make a classification decision. </a:t>
            </a:r>
            <a:endParaRPr sz="1000">
              <a:solidFill>
                <a:srgbClr val="000000"/>
              </a:solidFill>
            </a:endParaRPr>
          </a:p>
          <a:p>
            <a:pPr indent="0" lvl="0" marL="0" marR="190500" rtl="0" algn="just">
              <a:spcBef>
                <a:spcPts val="1000"/>
              </a:spcBef>
              <a:spcAft>
                <a:spcPts val="0"/>
              </a:spcAft>
              <a:buNone/>
            </a:pPr>
            <a:r>
              <a:rPr b="1" lang="fr-FR" sz="1000">
                <a:solidFill>
                  <a:srgbClr val="000000"/>
                </a:solidFill>
              </a:rPr>
              <a:t>Loss:</a:t>
            </a:r>
            <a:r>
              <a:rPr lang="fr-FR" sz="1000">
                <a:solidFill>
                  <a:srgbClr val="000000"/>
                </a:solidFill>
              </a:rPr>
              <a:t> Cross entropy loss (classification task)</a:t>
            </a:r>
            <a:endParaRPr sz="1000">
              <a:solidFill>
                <a:srgbClr val="000000"/>
              </a:solidFill>
            </a:endParaRPr>
          </a:p>
          <a:p>
            <a:pPr indent="0" lvl="0" marL="0" marR="190500" rtl="0" algn="just">
              <a:spcBef>
                <a:spcPts val="1000"/>
              </a:spcBef>
              <a:spcAft>
                <a:spcPts val="0"/>
              </a:spcAft>
              <a:buNone/>
            </a:pPr>
            <a:r>
              <a:rPr b="1" lang="fr-FR" sz="1000">
                <a:solidFill>
                  <a:srgbClr val="000000"/>
                </a:solidFill>
              </a:rPr>
              <a:t>Optimizer: </a:t>
            </a:r>
            <a:r>
              <a:rPr lang="fr-FR" sz="1000">
                <a:solidFill>
                  <a:srgbClr val="000000"/>
                </a:solidFill>
              </a:rPr>
              <a:t>AdamW</a:t>
            </a:r>
            <a:r>
              <a:rPr b="1" lang="fr-FR" sz="1000">
                <a:solidFill>
                  <a:srgbClr val="000000"/>
                </a:solidFill>
              </a:rPr>
              <a:t> </a:t>
            </a:r>
            <a:endParaRPr sz="1000">
              <a:solidFill>
                <a:srgbClr val="000000"/>
              </a:solidFill>
            </a:endParaRPr>
          </a:p>
          <a:p>
            <a:pPr indent="0" lvl="0" marL="0" marR="190500" rtl="0" algn="just">
              <a:spcBef>
                <a:spcPts val="500"/>
              </a:spcBef>
              <a:spcAft>
                <a:spcPts val="0"/>
              </a:spcAft>
              <a:buNone/>
            </a:pPr>
            <a:r>
              <a:t/>
            </a:r>
            <a:endParaRPr sz="1000">
              <a:solidFill>
                <a:srgbClr val="000000"/>
              </a:solidFill>
            </a:endParaRPr>
          </a:p>
          <a:p>
            <a:pPr indent="0" lvl="0" marL="0" rtl="0" algn="just">
              <a:lnSpc>
                <a:spcPct val="115000"/>
              </a:lnSpc>
              <a:spcBef>
                <a:spcPts val="500"/>
              </a:spcBef>
              <a:spcAft>
                <a:spcPts val="1200"/>
              </a:spcAft>
              <a:buNone/>
            </a:pPr>
            <a:r>
              <a:t/>
            </a:r>
            <a:endParaRPr sz="1800">
              <a:solidFill>
                <a:srgbClr val="595959"/>
              </a:solidFill>
            </a:endParaRPr>
          </a:p>
        </p:txBody>
      </p:sp>
      <p:pic>
        <p:nvPicPr>
          <p:cNvPr id="178" name="Google Shape;178;g2e17b628ecd_0_15"/>
          <p:cNvPicPr preferRelativeResize="0"/>
          <p:nvPr/>
        </p:nvPicPr>
        <p:blipFill rotWithShape="1">
          <a:blip r:embed="rId3">
            <a:alphaModFix/>
          </a:blip>
          <a:srcRect b="1623" l="0" r="0" t="0"/>
          <a:stretch/>
        </p:blipFill>
        <p:spPr>
          <a:xfrm>
            <a:off x="3744662" y="1279792"/>
            <a:ext cx="5148513" cy="2928992"/>
          </a:xfrm>
          <a:prstGeom prst="rect">
            <a:avLst/>
          </a:prstGeom>
          <a:noFill/>
          <a:ln>
            <a:noFill/>
          </a:ln>
        </p:spPr>
      </p:pic>
      <p:sp>
        <p:nvSpPr>
          <p:cNvPr id="179" name="Google Shape;179;g2e17b628ecd_0_15"/>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Image Analysis and pattern </a:t>
            </a:r>
            <a:r>
              <a:rPr lang="fr-FR"/>
              <a:t>recognition</a:t>
            </a:r>
            <a:endParaRPr/>
          </a:p>
        </p:txBody>
      </p:sp>
      <p:sp>
        <p:nvSpPr>
          <p:cNvPr id="180" name="Google Shape;180;g2e17b628ecd_0_15"/>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e17b628ecd_3_12"/>
          <p:cNvSpPr txBox="1"/>
          <p:nvPr>
            <p:ph idx="1" type="body"/>
          </p:nvPr>
        </p:nvSpPr>
        <p:spPr>
          <a:xfrm>
            <a:off x="200025" y="777875"/>
            <a:ext cx="6862200" cy="3795900"/>
          </a:xfrm>
          <a:prstGeom prst="rect">
            <a:avLst/>
          </a:prstGeom>
        </p:spPr>
        <p:txBody>
          <a:bodyPr anchorCtr="0" anchor="t" bIns="45700" lIns="180000" spcFirstLastPara="1" rIns="91425" wrap="square" tIns="45700">
            <a:normAutofit fontScale="92500" lnSpcReduction="10000"/>
          </a:bodyPr>
          <a:lstStyle/>
          <a:p>
            <a:pPr indent="0" lvl="0" marL="0" rtl="0" algn="just">
              <a:lnSpc>
                <a:spcPct val="100000"/>
              </a:lnSpc>
              <a:spcBef>
                <a:spcPts val="0"/>
              </a:spcBef>
              <a:spcAft>
                <a:spcPts val="0"/>
              </a:spcAft>
              <a:buNone/>
            </a:pPr>
            <a:r>
              <a:rPr lang="fr-FR">
                <a:solidFill>
                  <a:srgbClr val="FF0000"/>
                </a:solidFill>
              </a:rPr>
              <a:t>ResNet50</a:t>
            </a:r>
            <a:endParaRPr sz="1000">
              <a:solidFill>
                <a:srgbClr val="FF0000"/>
              </a:solidFill>
            </a:endParaRPr>
          </a:p>
          <a:p>
            <a:pPr indent="0" lvl="0" marL="0" marR="190500" rtl="0" algn="just">
              <a:lnSpc>
                <a:spcPct val="100000"/>
              </a:lnSpc>
              <a:spcBef>
                <a:spcPts val="1000"/>
              </a:spcBef>
              <a:spcAft>
                <a:spcPts val="0"/>
              </a:spcAft>
              <a:buNone/>
            </a:pPr>
            <a:r>
              <a:rPr b="1" lang="fr-FR" sz="1100">
                <a:solidFill>
                  <a:srgbClr val="000000"/>
                </a:solidFill>
              </a:rPr>
              <a:t>Data</a:t>
            </a:r>
            <a:r>
              <a:rPr lang="fr-FR" sz="1000">
                <a:solidFill>
                  <a:srgbClr val="000000"/>
                </a:solidFill>
              </a:rPr>
              <a:t> : Augment the data by apply some transformations to the images such as random rotations, random blurring, random shifts in HSV values and random brightness and contrast adjustment. Then, balance the data. </a:t>
            </a:r>
            <a:endParaRPr sz="1000">
              <a:solidFill>
                <a:srgbClr val="000000"/>
              </a:solidFill>
            </a:endParaRPr>
          </a:p>
          <a:p>
            <a:pPr indent="0" lvl="0" marL="0" marR="190500" rtl="0" algn="just">
              <a:lnSpc>
                <a:spcPct val="100000"/>
              </a:lnSpc>
              <a:spcBef>
                <a:spcPts val="1000"/>
              </a:spcBef>
              <a:spcAft>
                <a:spcPts val="0"/>
              </a:spcAft>
              <a:buNone/>
            </a:pPr>
            <a:r>
              <a:rPr b="1" lang="fr-FR" sz="1100">
                <a:solidFill>
                  <a:srgbClr val="000000"/>
                </a:solidFill>
              </a:rPr>
              <a:t>Model</a:t>
            </a:r>
            <a:r>
              <a:rPr lang="fr-FR" sz="1000">
                <a:solidFill>
                  <a:srgbClr val="000000"/>
                </a:solidFill>
              </a:rPr>
              <a:t>: </a:t>
            </a:r>
            <a:r>
              <a:rPr lang="fr-FR" sz="1100">
                <a:solidFill>
                  <a:srgbClr val="000000"/>
                </a:solidFill>
              </a:rPr>
              <a:t>ResNet50 is a convolutional 50 layers deep neural network, pretrained on ImageNet1K. </a:t>
            </a:r>
            <a:endParaRPr sz="1100">
              <a:solidFill>
                <a:srgbClr val="000000"/>
              </a:solidFill>
            </a:endParaRPr>
          </a:p>
          <a:p>
            <a:pPr indent="-299085" lvl="0" marL="457200" marR="190500" rtl="0" algn="just">
              <a:lnSpc>
                <a:spcPct val="100000"/>
              </a:lnSpc>
              <a:spcBef>
                <a:spcPts val="1000"/>
              </a:spcBef>
              <a:spcAft>
                <a:spcPts val="0"/>
              </a:spcAft>
              <a:buClr>
                <a:srgbClr val="383838"/>
              </a:buClr>
              <a:buSzPct val="100000"/>
              <a:buChar char="-"/>
            </a:pPr>
            <a:r>
              <a:rPr lang="fr-FR" sz="1200">
                <a:solidFill>
                  <a:srgbClr val="383838"/>
                </a:solidFill>
                <a:highlight>
                  <a:srgbClr val="FFFFFF"/>
                </a:highlight>
              </a:rPr>
              <a:t>It consists of </a:t>
            </a:r>
            <a:r>
              <a:rPr b="1" lang="fr-FR" sz="1091">
                <a:solidFill>
                  <a:srgbClr val="383838"/>
                </a:solidFill>
                <a:highlight>
                  <a:srgbClr val="FFFFFF"/>
                </a:highlight>
              </a:rPr>
              <a:t>several blocks of 3 layers</a:t>
            </a:r>
            <a:r>
              <a:rPr lang="fr-FR" sz="1200">
                <a:solidFill>
                  <a:srgbClr val="383838"/>
                </a:solidFill>
                <a:highlight>
                  <a:srgbClr val="FFFFFF"/>
                </a:highlight>
              </a:rPr>
              <a:t>. Each increases the depth, reduces spatial dimension. </a:t>
            </a:r>
            <a:endParaRPr sz="1200">
              <a:solidFill>
                <a:srgbClr val="383838"/>
              </a:solidFill>
              <a:highlight>
                <a:srgbClr val="FFFFFF"/>
              </a:highlight>
            </a:endParaRPr>
          </a:p>
          <a:p>
            <a:pPr indent="-299085" lvl="0" marL="457200" rtl="0" algn="l">
              <a:lnSpc>
                <a:spcPct val="115000"/>
              </a:lnSpc>
              <a:spcBef>
                <a:spcPts val="0"/>
              </a:spcBef>
              <a:spcAft>
                <a:spcPts val="0"/>
              </a:spcAft>
              <a:buClr>
                <a:srgbClr val="383838"/>
              </a:buClr>
              <a:buSzPct val="100000"/>
              <a:buChar char="-"/>
            </a:pPr>
            <a:r>
              <a:rPr lang="fr-FR" sz="1200">
                <a:solidFill>
                  <a:srgbClr val="383838"/>
                </a:solidFill>
                <a:highlight>
                  <a:srgbClr val="FFFFFF"/>
                </a:highlight>
              </a:rPr>
              <a:t>"</a:t>
            </a:r>
            <a:r>
              <a:rPr b="1" lang="fr-FR" sz="1091">
                <a:solidFill>
                  <a:srgbClr val="383838"/>
                </a:solidFill>
                <a:highlight>
                  <a:srgbClr val="FFFFFF"/>
                </a:highlight>
              </a:rPr>
              <a:t>skip connections</a:t>
            </a:r>
            <a:r>
              <a:rPr lang="fr-FR" sz="1200">
                <a:solidFill>
                  <a:srgbClr val="383838"/>
                </a:solidFill>
                <a:highlight>
                  <a:srgbClr val="FFFFFF"/>
                </a:highlight>
              </a:rPr>
              <a:t>" to mitigate the vanishing gradient problem allowing gradients to pass through an shorter path during backpropagation.</a:t>
            </a:r>
            <a:endParaRPr sz="1100">
              <a:solidFill>
                <a:srgbClr val="000000"/>
              </a:solidFill>
            </a:endParaRPr>
          </a:p>
          <a:p>
            <a:pPr indent="-299085" lvl="0" marL="457200" rtl="0" algn="l">
              <a:lnSpc>
                <a:spcPct val="115000"/>
              </a:lnSpc>
              <a:spcBef>
                <a:spcPts val="0"/>
              </a:spcBef>
              <a:spcAft>
                <a:spcPts val="0"/>
              </a:spcAft>
              <a:buClr>
                <a:srgbClr val="383838"/>
              </a:buClr>
              <a:buSzPct val="109901"/>
              <a:buChar char="-"/>
            </a:pPr>
            <a:r>
              <a:rPr b="1" lang="fr-FR" sz="1091">
                <a:solidFill>
                  <a:srgbClr val="383838"/>
                </a:solidFill>
                <a:highlight>
                  <a:srgbClr val="FFFFFF"/>
                </a:highlight>
              </a:rPr>
              <a:t>ReLU</a:t>
            </a:r>
            <a:r>
              <a:rPr lang="fr-FR" sz="1200">
                <a:solidFill>
                  <a:srgbClr val="383838"/>
                </a:solidFill>
                <a:highlight>
                  <a:srgbClr val="FFFFFF"/>
                </a:highlight>
              </a:rPr>
              <a:t> after each convolutional layer: allows only positive values to pass through, introducing non-linearity into the network, essential to learn complex patterns in the data.</a:t>
            </a:r>
            <a:endParaRPr sz="1100">
              <a:solidFill>
                <a:srgbClr val="000000"/>
              </a:solidFill>
            </a:endParaRPr>
          </a:p>
          <a:p>
            <a:pPr indent="0" lvl="0" marL="0" rtl="0" algn="l">
              <a:lnSpc>
                <a:spcPct val="115000"/>
              </a:lnSpc>
              <a:spcBef>
                <a:spcPts val="0"/>
              </a:spcBef>
              <a:spcAft>
                <a:spcPts val="0"/>
              </a:spcAft>
              <a:buNone/>
            </a:pPr>
            <a:r>
              <a:rPr lang="fr-FR" sz="1200">
                <a:solidFill>
                  <a:srgbClr val="383838"/>
                </a:solidFill>
                <a:highlight>
                  <a:srgbClr val="FFFFFF"/>
                </a:highlight>
              </a:rPr>
              <a:t>   Ending Layers: </a:t>
            </a:r>
            <a:endParaRPr sz="1200">
              <a:solidFill>
                <a:srgbClr val="383838"/>
              </a:solidFill>
              <a:highlight>
                <a:srgbClr val="FFFFFF"/>
              </a:highlight>
            </a:endParaRPr>
          </a:p>
          <a:p>
            <a:pPr indent="0" lvl="0" marL="0" rtl="0" algn="l">
              <a:lnSpc>
                <a:spcPct val="115000"/>
              </a:lnSpc>
              <a:spcBef>
                <a:spcPts val="0"/>
              </a:spcBef>
              <a:spcAft>
                <a:spcPts val="0"/>
              </a:spcAft>
              <a:buNone/>
            </a:pPr>
            <a:r>
              <a:rPr lang="fr-FR" sz="1200">
                <a:solidFill>
                  <a:srgbClr val="383838"/>
                </a:solidFill>
                <a:highlight>
                  <a:srgbClr val="FFFFFF"/>
                </a:highlight>
              </a:rPr>
              <a:t>       - Average Pooling (/2): reduce output dimensionality.</a:t>
            </a:r>
            <a:endParaRPr sz="1200">
              <a:solidFill>
                <a:srgbClr val="383838"/>
              </a:solidFill>
              <a:highlight>
                <a:srgbClr val="FFFFFF"/>
              </a:highlight>
            </a:endParaRPr>
          </a:p>
          <a:p>
            <a:pPr indent="0" lvl="0" marL="0" rtl="0" algn="l">
              <a:lnSpc>
                <a:spcPct val="115000"/>
              </a:lnSpc>
              <a:spcBef>
                <a:spcPts val="0"/>
              </a:spcBef>
              <a:spcAft>
                <a:spcPts val="0"/>
              </a:spcAft>
              <a:buNone/>
            </a:pPr>
            <a:r>
              <a:rPr lang="fr-FR" sz="1200">
                <a:solidFill>
                  <a:srgbClr val="383838"/>
                </a:solidFill>
                <a:highlight>
                  <a:srgbClr val="FFFFFF"/>
                </a:highlight>
              </a:rPr>
              <a:t>       - Fully Connected Layer (fc, 3): output classification results, a probability distribution over the classes.</a:t>
            </a:r>
            <a:endParaRPr sz="1038">
              <a:solidFill>
                <a:srgbClr val="000000"/>
              </a:solidFill>
            </a:endParaRPr>
          </a:p>
          <a:p>
            <a:pPr indent="0" lvl="0" marL="0" marR="190500" rtl="0" algn="just">
              <a:lnSpc>
                <a:spcPct val="100000"/>
              </a:lnSpc>
              <a:spcBef>
                <a:spcPts val="1000"/>
              </a:spcBef>
              <a:spcAft>
                <a:spcPts val="0"/>
              </a:spcAft>
              <a:buNone/>
            </a:pPr>
            <a:r>
              <a:rPr b="1" lang="fr-FR" sz="1038">
                <a:solidFill>
                  <a:srgbClr val="000000"/>
                </a:solidFill>
              </a:rPr>
              <a:t>Optimizer:</a:t>
            </a:r>
            <a:r>
              <a:rPr lang="fr-FR" sz="1200">
                <a:solidFill>
                  <a:srgbClr val="383838"/>
                </a:solidFill>
                <a:highlight>
                  <a:srgbClr val="FFFFFF"/>
                </a:highlight>
              </a:rPr>
              <a:t> AdamW</a:t>
            </a:r>
            <a:r>
              <a:rPr b="1" lang="fr-FR" sz="1038">
                <a:solidFill>
                  <a:srgbClr val="000000"/>
                </a:solidFill>
              </a:rPr>
              <a:t> </a:t>
            </a:r>
            <a:endParaRPr sz="1038">
              <a:solidFill>
                <a:srgbClr val="000000"/>
              </a:solidFill>
            </a:endParaRPr>
          </a:p>
          <a:p>
            <a:pPr indent="0" lvl="0" marL="0" rtl="0" algn="l">
              <a:lnSpc>
                <a:spcPct val="115000"/>
              </a:lnSpc>
              <a:spcBef>
                <a:spcPts val="500"/>
              </a:spcBef>
              <a:spcAft>
                <a:spcPts val="0"/>
              </a:spcAft>
              <a:buNone/>
            </a:pPr>
            <a:r>
              <a:t/>
            </a:r>
            <a:endParaRPr sz="1100">
              <a:solidFill>
                <a:srgbClr val="000000"/>
              </a:solidFill>
            </a:endParaRPr>
          </a:p>
          <a:p>
            <a:pPr indent="0" lvl="0" marL="0" marR="190500" rtl="0" algn="just">
              <a:lnSpc>
                <a:spcPct val="100000"/>
              </a:lnSpc>
              <a:spcBef>
                <a:spcPts val="1000"/>
              </a:spcBef>
              <a:spcAft>
                <a:spcPts val="0"/>
              </a:spcAft>
              <a:buNone/>
            </a:pPr>
            <a:r>
              <a:t/>
            </a:r>
            <a:endParaRPr sz="1000">
              <a:solidFill>
                <a:srgbClr val="000000"/>
              </a:solidFill>
            </a:endParaRPr>
          </a:p>
          <a:p>
            <a:pPr indent="0" lvl="0" marL="0" marR="190500" rtl="0" algn="just">
              <a:lnSpc>
                <a:spcPct val="100000"/>
              </a:lnSpc>
              <a:spcBef>
                <a:spcPts val="1000"/>
              </a:spcBef>
              <a:spcAft>
                <a:spcPts val="500"/>
              </a:spcAft>
              <a:buNone/>
            </a:pPr>
            <a:r>
              <a:t/>
            </a:r>
            <a:endParaRPr/>
          </a:p>
        </p:txBody>
      </p:sp>
      <p:sp>
        <p:nvSpPr>
          <p:cNvPr id="187" name="Google Shape;187;g2e17b628ecd_3_12"/>
          <p:cNvSpPr txBox="1"/>
          <p:nvPr>
            <p:ph type="title"/>
          </p:nvPr>
        </p:nvSpPr>
        <p:spPr>
          <a:xfrm>
            <a:off x="904875" y="131025"/>
            <a:ext cx="6552000" cy="444000"/>
          </a:xfrm>
          <a:prstGeom prst="rect">
            <a:avLst/>
          </a:prstGeom>
        </p:spPr>
        <p:txBody>
          <a:bodyPr anchorCtr="0" anchor="t" bIns="46800" lIns="180000" spcFirstLastPara="1" rIns="72000" wrap="square" tIns="0">
            <a:normAutofit/>
          </a:bodyPr>
          <a:lstStyle/>
          <a:p>
            <a:pPr indent="0" lvl="0" marL="0" marR="190500" rtl="0" algn="l">
              <a:lnSpc>
                <a:spcPct val="115000"/>
              </a:lnSpc>
              <a:spcBef>
                <a:spcPts val="2400"/>
              </a:spcBef>
              <a:spcAft>
                <a:spcPts val="600"/>
              </a:spcAft>
              <a:buNone/>
            </a:pPr>
            <a:r>
              <a:rPr lang="fr-FR" sz="2600">
                <a:solidFill>
                  <a:srgbClr val="000000"/>
                </a:solidFill>
                <a:latin typeface="Arial"/>
                <a:ea typeface="Arial"/>
                <a:cs typeface="Arial"/>
                <a:sym typeface="Arial"/>
              </a:rPr>
              <a:t>Feature extraction and classification</a:t>
            </a:r>
            <a:endParaRPr/>
          </a:p>
        </p:txBody>
      </p:sp>
      <p:sp>
        <p:nvSpPr>
          <p:cNvPr id="188" name="Google Shape;188;g2e17b628ecd_3_12"/>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fr-FR"/>
              <a:t>‹#›</a:t>
            </a:fld>
            <a:endParaRPr/>
          </a:p>
        </p:txBody>
      </p:sp>
      <p:pic>
        <p:nvPicPr>
          <p:cNvPr id="189" name="Google Shape;189;g2e17b628ecd_3_12"/>
          <p:cNvPicPr preferRelativeResize="0"/>
          <p:nvPr/>
        </p:nvPicPr>
        <p:blipFill>
          <a:blip r:embed="rId3">
            <a:alphaModFix/>
          </a:blip>
          <a:stretch>
            <a:fillRect/>
          </a:stretch>
        </p:blipFill>
        <p:spPr>
          <a:xfrm>
            <a:off x="7009576" y="358772"/>
            <a:ext cx="2280300" cy="4266853"/>
          </a:xfrm>
          <a:prstGeom prst="rect">
            <a:avLst/>
          </a:prstGeom>
          <a:noFill/>
          <a:ln>
            <a:noFill/>
          </a:ln>
        </p:spPr>
      </p:pic>
      <p:sp>
        <p:nvSpPr>
          <p:cNvPr id="190" name="Google Shape;190;g2e17b628ecd_3_12"/>
          <p:cNvSpPr txBox="1"/>
          <p:nvPr/>
        </p:nvSpPr>
        <p:spPr>
          <a:xfrm>
            <a:off x="89475" y="3794475"/>
            <a:ext cx="5552700" cy="124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fr-FR" sz="900"/>
              <a:t>For each block’s c</a:t>
            </a:r>
            <a:r>
              <a:rPr lang="fr-FR" sz="900"/>
              <a:t>onvolution layers: </a:t>
            </a:r>
            <a:endParaRPr sz="900"/>
          </a:p>
          <a:p>
            <a:pPr indent="0" lvl="0" marL="0" rtl="0" algn="l">
              <a:lnSpc>
                <a:spcPct val="100000"/>
              </a:lnSpc>
              <a:spcBef>
                <a:spcPts val="1200"/>
              </a:spcBef>
              <a:spcAft>
                <a:spcPts val="1200"/>
              </a:spcAft>
              <a:buNone/>
            </a:pPr>
            <a:r>
              <a:rPr lang="fr-FR" sz="900"/>
              <a:t>1st: reduces the number of channels in input data (dimensionality reduction from 256 to 64 channels/ filters) - 2nd: extract spatial features from the data (3x3 convolution to extract spatial hierarchies from small neighborhoods in the input) - 3rd: restore the original number of channels before adding the output to the skip connection(from 64 to 256 channels).</a:t>
            </a:r>
            <a:endParaRPr sz="900"/>
          </a:p>
        </p:txBody>
      </p:sp>
      <p:pic>
        <p:nvPicPr>
          <p:cNvPr id="191" name="Google Shape;191;g2e17b628ecd_3_12"/>
          <p:cNvPicPr preferRelativeResize="0"/>
          <p:nvPr/>
        </p:nvPicPr>
        <p:blipFill rotWithShape="1">
          <a:blip r:embed="rId4">
            <a:alphaModFix/>
          </a:blip>
          <a:srcRect b="3100" l="3200" r="-3200" t="-3100"/>
          <a:stretch/>
        </p:blipFill>
        <p:spPr>
          <a:xfrm>
            <a:off x="5541713" y="3613700"/>
            <a:ext cx="1727724" cy="136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e17b628ecd_0_31"/>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620">
                <a:solidFill>
                  <a:srgbClr val="000000"/>
                </a:solidFill>
              </a:rPr>
              <a:t>Result</a:t>
            </a:r>
            <a:r>
              <a:rPr lang="fr-FR" sz="2620"/>
              <a:t>s</a:t>
            </a:r>
            <a:endParaRPr sz="2620">
              <a:solidFill>
                <a:srgbClr val="000000"/>
              </a:solidFill>
            </a:endParaRPr>
          </a:p>
        </p:txBody>
      </p:sp>
      <p:sp>
        <p:nvSpPr>
          <p:cNvPr id="198" name="Google Shape;198;g2e17b628ecd_0_31"/>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marR="190500" rtl="0" algn="l">
              <a:lnSpc>
                <a:spcPct val="115000"/>
              </a:lnSpc>
              <a:spcBef>
                <a:spcPts val="1000"/>
              </a:spcBef>
              <a:spcAft>
                <a:spcPts val="1000"/>
              </a:spcAft>
              <a:buNone/>
            </a:pPr>
            <a:r>
              <a:t/>
            </a:r>
            <a:endParaRPr sz="1000">
              <a:solidFill>
                <a:srgbClr val="000000"/>
              </a:solidFill>
            </a:endParaRPr>
          </a:p>
        </p:txBody>
      </p:sp>
      <p:sp>
        <p:nvSpPr>
          <p:cNvPr id="199" name="Google Shape;199;g2e17b628ecd_0_31"/>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graphicFrame>
        <p:nvGraphicFramePr>
          <p:cNvPr id="200" name="Google Shape;200;g2e17b628ecd_0_31"/>
          <p:cNvGraphicFramePr/>
          <p:nvPr/>
        </p:nvGraphicFramePr>
        <p:xfrm>
          <a:off x="794225" y="1344725"/>
          <a:ext cx="3000000" cy="3000000"/>
        </p:xfrm>
        <a:graphic>
          <a:graphicData uri="http://schemas.openxmlformats.org/drawingml/2006/table">
            <a:tbl>
              <a:tblPr>
                <a:noFill/>
                <a:tableStyleId>{8B0D5893-6346-449E-BED5-A92D82DAAEAD}</a:tableStyleId>
              </a:tblPr>
              <a:tblGrid>
                <a:gridCol w="1933950"/>
                <a:gridCol w="1933950"/>
                <a:gridCol w="1933950"/>
                <a:gridCol w="1933950"/>
              </a:tblGrid>
              <a:tr h="498425">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fr-FR"/>
                        <a:t>CNN</a:t>
                      </a:r>
                      <a:endParaRPr/>
                    </a:p>
                  </a:txBody>
                  <a:tcPr marT="91425" marB="91425" marR="91425" marL="91425" anchor="ctr"/>
                </a:tc>
                <a:tc>
                  <a:txBody>
                    <a:bodyPr/>
                    <a:lstStyle/>
                    <a:p>
                      <a:pPr indent="0" lvl="0" marL="0" rtl="0" algn="ctr">
                        <a:spcBef>
                          <a:spcPts val="0"/>
                        </a:spcBef>
                        <a:spcAft>
                          <a:spcPts val="0"/>
                        </a:spcAft>
                        <a:buNone/>
                      </a:pPr>
                      <a:r>
                        <a:rPr lang="fr-FR"/>
                        <a:t>VIT</a:t>
                      </a:r>
                      <a:endParaRPr/>
                    </a:p>
                  </a:txBody>
                  <a:tcPr marT="91425" marB="91425" marR="91425" marL="91425" anchor="ctr"/>
                </a:tc>
                <a:tc>
                  <a:txBody>
                    <a:bodyPr/>
                    <a:lstStyle/>
                    <a:p>
                      <a:pPr indent="0" lvl="0" marL="0" rtl="0" algn="ctr">
                        <a:spcBef>
                          <a:spcPts val="0"/>
                        </a:spcBef>
                        <a:spcAft>
                          <a:spcPts val="0"/>
                        </a:spcAft>
                        <a:buNone/>
                      </a:pPr>
                      <a:r>
                        <a:rPr lang="fr-FR"/>
                        <a:t>RESNET 50</a:t>
                      </a:r>
                      <a:endParaRPr/>
                    </a:p>
                  </a:txBody>
                  <a:tcPr marT="91425" marB="91425" marR="91425" marL="91425" anchor="ctr"/>
                </a:tc>
              </a:tr>
              <a:tr h="498425">
                <a:tc>
                  <a:txBody>
                    <a:bodyPr/>
                    <a:lstStyle/>
                    <a:p>
                      <a:pPr indent="0" lvl="0" marL="0" rtl="0" algn="ctr">
                        <a:spcBef>
                          <a:spcPts val="0"/>
                        </a:spcBef>
                        <a:spcAft>
                          <a:spcPts val="0"/>
                        </a:spcAft>
                        <a:buNone/>
                      </a:pPr>
                      <a:r>
                        <a:rPr lang="fr-FR"/>
                        <a:t>Train loss</a:t>
                      </a:r>
                      <a:endParaRPr/>
                    </a:p>
                  </a:txBody>
                  <a:tcPr marT="91425" marB="91425" marR="91425" marL="91425" anchor="ctr"/>
                </a:tc>
                <a:tc>
                  <a:txBody>
                    <a:bodyPr/>
                    <a:lstStyle/>
                    <a:p>
                      <a:pPr indent="0" lvl="0" marL="0" rtl="0" algn="ctr">
                        <a:spcBef>
                          <a:spcPts val="0"/>
                        </a:spcBef>
                        <a:spcAft>
                          <a:spcPts val="0"/>
                        </a:spcAft>
                        <a:buNone/>
                      </a:pPr>
                      <a:r>
                        <a:rPr lang="fr-FR"/>
                        <a:t>0.0179</a:t>
                      </a:r>
                      <a:endParaRPr/>
                    </a:p>
                  </a:txBody>
                  <a:tcPr marT="91425" marB="91425" marR="91425" marL="91425" anchor="ctr"/>
                </a:tc>
                <a:tc>
                  <a:txBody>
                    <a:bodyPr/>
                    <a:lstStyle/>
                    <a:p>
                      <a:pPr indent="0" lvl="0" marL="0" rtl="0" algn="ctr">
                        <a:spcBef>
                          <a:spcPts val="0"/>
                        </a:spcBef>
                        <a:spcAft>
                          <a:spcPts val="0"/>
                        </a:spcAft>
                        <a:buNone/>
                      </a:pPr>
                      <a:r>
                        <a:rPr lang="fr-FR"/>
                        <a:t>2.27</a:t>
                      </a:r>
                      <a:endParaRPr/>
                    </a:p>
                  </a:txBody>
                  <a:tcPr marT="91425" marB="91425" marR="91425" marL="91425" anchor="ctr"/>
                </a:tc>
                <a:tc>
                  <a:txBody>
                    <a:bodyPr/>
                    <a:lstStyle/>
                    <a:p>
                      <a:pPr indent="0" lvl="0" marL="0" rtl="0" algn="ctr">
                        <a:spcBef>
                          <a:spcPts val="0"/>
                        </a:spcBef>
                        <a:spcAft>
                          <a:spcPts val="0"/>
                        </a:spcAft>
                        <a:buNone/>
                      </a:pPr>
                      <a:r>
                        <a:rPr lang="fr-FR"/>
                        <a:t>0.03</a:t>
                      </a:r>
                      <a:endParaRPr/>
                    </a:p>
                  </a:txBody>
                  <a:tcPr marT="91425" marB="91425" marR="91425" marL="91425" anchor="ctr"/>
                </a:tc>
              </a:tr>
              <a:tr h="498425">
                <a:tc>
                  <a:txBody>
                    <a:bodyPr/>
                    <a:lstStyle/>
                    <a:p>
                      <a:pPr indent="0" lvl="0" marL="0" rtl="0" algn="ctr">
                        <a:spcBef>
                          <a:spcPts val="0"/>
                        </a:spcBef>
                        <a:spcAft>
                          <a:spcPts val="0"/>
                        </a:spcAft>
                        <a:buNone/>
                      </a:pPr>
                      <a:r>
                        <a:rPr lang="fr-FR"/>
                        <a:t>Eval loss</a:t>
                      </a:r>
                      <a:endParaRPr/>
                    </a:p>
                  </a:txBody>
                  <a:tcPr marT="91425" marB="91425" marR="91425" marL="91425" anchor="ctr"/>
                </a:tc>
                <a:tc>
                  <a:txBody>
                    <a:bodyPr/>
                    <a:lstStyle/>
                    <a:p>
                      <a:pPr indent="0" lvl="0" marL="0" rtl="0" algn="ctr">
                        <a:spcBef>
                          <a:spcPts val="0"/>
                        </a:spcBef>
                        <a:spcAft>
                          <a:spcPts val="0"/>
                        </a:spcAft>
                        <a:buNone/>
                      </a:pPr>
                      <a:r>
                        <a:rPr lang="fr-FR"/>
                        <a:t>0.3864</a:t>
                      </a:r>
                      <a:endParaRPr/>
                    </a:p>
                  </a:txBody>
                  <a:tcPr marT="91425" marB="91425" marR="91425" marL="91425" anchor="ctr"/>
                </a:tc>
                <a:tc>
                  <a:txBody>
                    <a:bodyPr/>
                    <a:lstStyle/>
                    <a:p>
                      <a:pPr indent="0" lvl="0" marL="0" rtl="0" algn="ctr">
                        <a:spcBef>
                          <a:spcPts val="0"/>
                        </a:spcBef>
                        <a:spcAft>
                          <a:spcPts val="0"/>
                        </a:spcAft>
                        <a:buNone/>
                      </a:pPr>
                      <a:r>
                        <a:rPr lang="fr-FR"/>
                        <a:t>2.29</a:t>
                      </a:r>
                      <a:endParaRPr/>
                    </a:p>
                  </a:txBody>
                  <a:tcPr marT="91425" marB="91425" marR="91425" marL="91425" anchor="ctr"/>
                </a:tc>
                <a:tc>
                  <a:txBody>
                    <a:bodyPr/>
                    <a:lstStyle/>
                    <a:p>
                      <a:pPr indent="0" lvl="0" marL="0" rtl="0" algn="ctr">
                        <a:spcBef>
                          <a:spcPts val="0"/>
                        </a:spcBef>
                        <a:spcAft>
                          <a:spcPts val="0"/>
                        </a:spcAft>
                        <a:buNone/>
                      </a:pPr>
                      <a:r>
                        <a:rPr lang="fr-FR"/>
                        <a:t>0.07</a:t>
                      </a:r>
                      <a:endParaRPr/>
                    </a:p>
                  </a:txBody>
                  <a:tcPr marT="91425" marB="91425" marR="91425" marL="91425" anchor="ctr"/>
                </a:tc>
              </a:tr>
              <a:tr h="498425">
                <a:tc>
                  <a:txBody>
                    <a:bodyPr/>
                    <a:lstStyle/>
                    <a:p>
                      <a:pPr indent="0" lvl="0" marL="0" rtl="0" algn="ctr">
                        <a:spcBef>
                          <a:spcPts val="0"/>
                        </a:spcBef>
                        <a:spcAft>
                          <a:spcPts val="0"/>
                        </a:spcAft>
                        <a:buNone/>
                      </a:pPr>
                      <a:r>
                        <a:rPr lang="fr-FR"/>
                        <a:t>Accuracy</a:t>
                      </a:r>
                      <a:endParaRPr/>
                    </a:p>
                  </a:txBody>
                  <a:tcPr marT="91425" marB="91425" marR="91425" marL="91425" anchor="ctr"/>
                </a:tc>
                <a:tc>
                  <a:txBody>
                    <a:bodyPr/>
                    <a:lstStyle/>
                    <a:p>
                      <a:pPr indent="0" lvl="0" marL="0" rtl="0" algn="ctr">
                        <a:spcBef>
                          <a:spcPts val="0"/>
                        </a:spcBef>
                        <a:spcAft>
                          <a:spcPts val="0"/>
                        </a:spcAft>
                        <a:buNone/>
                      </a:pPr>
                      <a:r>
                        <a:rPr lang="fr-FR"/>
                        <a:t>91,5</a:t>
                      </a:r>
                      <a:endParaRPr/>
                    </a:p>
                  </a:txBody>
                  <a:tcPr marT="91425" marB="91425" marR="91425" marL="91425" anchor="ctr"/>
                </a:tc>
                <a:tc>
                  <a:txBody>
                    <a:bodyPr/>
                    <a:lstStyle/>
                    <a:p>
                      <a:pPr indent="0" lvl="0" marL="0" rtl="0" algn="ctr">
                        <a:spcBef>
                          <a:spcPts val="0"/>
                        </a:spcBef>
                        <a:spcAft>
                          <a:spcPts val="0"/>
                        </a:spcAft>
                        <a:buNone/>
                      </a:pPr>
                      <a:r>
                        <a:rPr lang="fr-FR"/>
                        <a:t>64.32</a:t>
                      </a:r>
                      <a:endParaRPr/>
                    </a:p>
                  </a:txBody>
                  <a:tcPr marT="91425" marB="91425" marR="91425" marL="91425" anchor="ctr"/>
                </a:tc>
                <a:tc>
                  <a:txBody>
                    <a:bodyPr/>
                    <a:lstStyle/>
                    <a:p>
                      <a:pPr indent="0" lvl="0" marL="0" rtl="0" algn="ctr">
                        <a:spcBef>
                          <a:spcPts val="0"/>
                        </a:spcBef>
                        <a:spcAft>
                          <a:spcPts val="0"/>
                        </a:spcAft>
                        <a:buNone/>
                      </a:pPr>
                      <a:r>
                        <a:rPr lang="fr-FR"/>
                        <a:t>99.7</a:t>
                      </a:r>
                      <a:endParaRPr/>
                    </a:p>
                  </a:txBody>
                  <a:tcPr marT="91425" marB="91425" marR="91425" marL="91425" anchor="ctr"/>
                </a:tc>
              </a:tr>
              <a:tr h="498425">
                <a:tc>
                  <a:txBody>
                    <a:bodyPr/>
                    <a:lstStyle/>
                    <a:p>
                      <a:pPr indent="0" lvl="0" marL="0" rtl="0" algn="ctr">
                        <a:spcBef>
                          <a:spcPts val="0"/>
                        </a:spcBef>
                        <a:spcAft>
                          <a:spcPts val="0"/>
                        </a:spcAft>
                        <a:buNone/>
                      </a:pPr>
                      <a:r>
                        <a:rPr lang="fr-FR"/>
                        <a:t>Kaggle score</a:t>
                      </a:r>
                      <a:endParaRPr/>
                    </a:p>
                  </a:txBody>
                  <a:tcPr marT="91425" marB="91425" marR="91425" marL="91425" anchor="ctr"/>
                </a:tc>
                <a:tc>
                  <a:txBody>
                    <a:bodyPr/>
                    <a:lstStyle/>
                    <a:p>
                      <a:pPr indent="0" lvl="0" marL="0" rtl="0" algn="ctr">
                        <a:spcBef>
                          <a:spcPts val="0"/>
                        </a:spcBef>
                        <a:spcAft>
                          <a:spcPts val="0"/>
                        </a:spcAft>
                        <a:buNone/>
                      </a:pPr>
                      <a:r>
                        <a:rPr lang="fr-FR"/>
                        <a:t>76.56</a:t>
                      </a:r>
                      <a:endParaRPr/>
                    </a:p>
                  </a:txBody>
                  <a:tcPr marT="91425" marB="91425" marR="91425" marL="91425" anchor="ctr"/>
                </a:tc>
                <a:tc>
                  <a:txBody>
                    <a:bodyPr/>
                    <a:lstStyle/>
                    <a:p>
                      <a:pPr indent="0" lvl="0" marL="0" rtl="0" algn="ctr">
                        <a:spcBef>
                          <a:spcPts val="0"/>
                        </a:spcBef>
                        <a:spcAft>
                          <a:spcPts val="0"/>
                        </a:spcAft>
                        <a:buNone/>
                      </a:pPr>
                      <a:r>
                        <a:rPr lang="fr-FR"/>
                        <a:t>-</a:t>
                      </a:r>
                      <a:endParaRPr/>
                    </a:p>
                  </a:txBody>
                  <a:tcPr marT="91425" marB="91425" marR="91425" marL="91425" anchor="ctr"/>
                </a:tc>
                <a:tc>
                  <a:txBody>
                    <a:bodyPr/>
                    <a:lstStyle/>
                    <a:p>
                      <a:pPr indent="0" lvl="0" marL="0" rtl="0" algn="ctr">
                        <a:spcBef>
                          <a:spcPts val="0"/>
                        </a:spcBef>
                        <a:spcAft>
                          <a:spcPts val="0"/>
                        </a:spcAft>
                        <a:buNone/>
                      </a:pPr>
                      <a:r>
                        <a:rPr lang="fr-FR"/>
                        <a:t>94,42</a:t>
                      </a:r>
                      <a:endParaRPr/>
                    </a:p>
                  </a:txBody>
                  <a:tcPr marT="91425" marB="91425" marR="91425" marL="91425" anchor="ctr"/>
                </a:tc>
              </a:tr>
            </a:tbl>
          </a:graphicData>
        </a:graphic>
      </p:graphicFrame>
      <p:sp>
        <p:nvSpPr>
          <p:cNvPr id="201" name="Google Shape;201;g2e17b628ecd_0_31"/>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Image Analysis and pattern recognition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e17b628ecd_0_51"/>
          <p:cNvSpPr txBox="1"/>
          <p:nvPr>
            <p:ph idx="1" type="body"/>
          </p:nvPr>
        </p:nvSpPr>
        <p:spPr>
          <a:xfrm>
            <a:off x="1142400" y="2154125"/>
            <a:ext cx="7131300" cy="3816000"/>
          </a:xfrm>
          <a:prstGeom prst="rect">
            <a:avLst/>
          </a:prstGeom>
        </p:spPr>
        <p:txBody>
          <a:bodyPr anchorCtr="0" anchor="t" bIns="45700" lIns="180000" spcFirstLastPara="1" rIns="91425" wrap="square" tIns="45700">
            <a:normAutofit/>
          </a:bodyPr>
          <a:lstStyle/>
          <a:p>
            <a:pPr indent="0" lvl="0" marL="0" rtl="0" algn="l">
              <a:spcBef>
                <a:spcPts val="750"/>
              </a:spcBef>
              <a:spcAft>
                <a:spcPts val="0"/>
              </a:spcAft>
              <a:buNone/>
            </a:pPr>
            <a:r>
              <a:rPr b="1" lang="fr-FR" sz="3100"/>
              <a:t>                     Thank you</a:t>
            </a:r>
            <a:endParaRPr b="1" sz="3100"/>
          </a:p>
        </p:txBody>
      </p:sp>
      <p:sp>
        <p:nvSpPr>
          <p:cNvPr id="208" name="Google Shape;208;g2e17b628ecd_0_51"/>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fr-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2019-04-02T06:24:35Z</dcterms:created>
  <dc:creator>Utilisateur Microsoft Office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0x0101001BFC127AB4946248A5685C1F92D54FFE</vt:lpwstr>
  </property>
</Properties>
</file>