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71" r:id="rId5"/>
    <p:sldId id="273" r:id="rId6"/>
    <p:sldId id="278" r:id="rId7"/>
    <p:sldId id="274" r:id="rId8"/>
    <p:sldId id="281" r:id="rId9"/>
    <p:sldId id="293" r:id="rId10"/>
    <p:sldId id="280" r:id="rId11"/>
    <p:sldId id="294" r:id="rId12"/>
    <p:sldId id="275" r:id="rId13"/>
    <p:sldId id="282" r:id="rId14"/>
    <p:sldId id="283" r:id="rId15"/>
    <p:sldId id="291" r:id="rId16"/>
    <p:sldId id="289" r:id="rId17"/>
    <p:sldId id="285" r:id="rId18"/>
    <p:sldId id="286" r:id="rId19"/>
    <p:sldId id="287" r:id="rId20"/>
    <p:sldId id="276" r:id="rId21"/>
    <p:sldId id="290" r:id="rId22"/>
    <p:sldId id="277" r:id="rId23"/>
    <p:sldId id="296" r:id="rId24"/>
    <p:sldId id="298" r:id="rId25"/>
    <p:sldId id="295" r:id="rId26"/>
    <p:sldId id="297" r:id="rId27"/>
    <p:sldId id="272" r:id="rId28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6" autoAdjust="0"/>
    <p:restoredTop sz="89012"/>
  </p:normalViewPr>
  <p:slideViewPr>
    <p:cSldViewPr snapToGrid="0" snapToObjects="1" showGuides="1">
      <p:cViewPr varScale="1">
        <p:scale>
          <a:sx n="159" d="100"/>
          <a:sy n="159" d="100"/>
        </p:scale>
        <p:origin x="95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26.08.25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‹N°›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26/08/2025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065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89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305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8989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303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234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A25607-B02A-792F-56AE-8257AE7B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66A4E24B-832C-EFE9-1E1D-D187C14FF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B284461-5C0D-FF46-C0C7-FD791150B743}"/>
              </a:ext>
            </a:extLst>
          </p:cNvPr>
          <p:cNvSpPr txBox="1"/>
          <p:nvPr/>
        </p:nvSpPr>
        <p:spPr>
          <a:xfrm>
            <a:off x="453867" y="1689831"/>
            <a:ext cx="8236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err="1"/>
              <a:t>Structured</a:t>
            </a:r>
            <a:r>
              <a:rPr lang="fr-CH" sz="3200" dirty="0"/>
              <a:t> </a:t>
            </a:r>
            <a:r>
              <a:rPr lang="fr-CH" sz="3200" dirty="0" err="1"/>
              <a:t>Representations</a:t>
            </a:r>
            <a:r>
              <a:rPr lang="fr-CH" sz="3200" dirty="0"/>
              <a:t> for Fine-</a:t>
            </a:r>
            <a:r>
              <a:rPr lang="fr-CH" sz="3200" dirty="0" err="1"/>
              <a:t>Grained</a:t>
            </a:r>
            <a:r>
              <a:rPr lang="fr-CH" sz="3200" dirty="0"/>
              <a:t>  </a:t>
            </a:r>
            <a:r>
              <a:rPr lang="fr-CH" sz="3200" dirty="0" err="1"/>
              <a:t>Text</a:t>
            </a:r>
            <a:r>
              <a:rPr lang="fr-CH" sz="3200" dirty="0"/>
              <a:t>-to-Image </a:t>
            </a:r>
            <a:r>
              <a:rPr lang="fr-CH" sz="3200" dirty="0" err="1"/>
              <a:t>Retrieval</a:t>
            </a:r>
            <a:r>
              <a:rPr lang="fr-CH" sz="3200" dirty="0"/>
              <a:t> in </a:t>
            </a:r>
            <a:r>
              <a:rPr lang="fr-CH" sz="3200" dirty="0" err="1"/>
              <a:t>Remote</a:t>
            </a:r>
            <a:r>
              <a:rPr lang="fr-CH" sz="3200" dirty="0"/>
              <a:t> </a:t>
            </a:r>
            <a:r>
              <a:rPr lang="fr-CH" sz="3200" dirty="0" err="1"/>
              <a:t>Sensing</a:t>
            </a:r>
            <a:endParaRPr lang="fr-CH" sz="3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48C66F-0BE1-354C-BD85-72FD147021B2}"/>
              </a:ext>
            </a:extLst>
          </p:cNvPr>
          <p:cNvSpPr txBox="1"/>
          <p:nvPr/>
        </p:nvSpPr>
        <p:spPr>
          <a:xfrm>
            <a:off x="2746627" y="4141890"/>
            <a:ext cx="365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Supervised</a:t>
            </a:r>
            <a:r>
              <a:rPr lang="fr-FR" sz="2000" dirty="0"/>
              <a:t> by:</a:t>
            </a:r>
          </a:p>
          <a:p>
            <a:pPr algn="ctr"/>
            <a:r>
              <a:rPr lang="fr-FR" sz="2000" dirty="0"/>
              <a:t>Devis </a:t>
            </a:r>
            <a:r>
              <a:rPr lang="fr-FR" sz="2000" dirty="0" err="1"/>
              <a:t>Tuia</a:t>
            </a:r>
            <a:r>
              <a:rPr lang="fr-FR" sz="2000" dirty="0"/>
              <a:t>, Ciprian </a:t>
            </a:r>
            <a:r>
              <a:rPr lang="fr-FR" sz="2000" dirty="0" err="1"/>
              <a:t>Tomoiaga</a:t>
            </a:r>
            <a:endParaRPr lang="fr-FR" sz="20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98277CF-06F2-33AB-7511-FF23F72C7EE8}"/>
              </a:ext>
            </a:extLst>
          </p:cNvPr>
          <p:cNvSpPr txBox="1"/>
          <p:nvPr/>
        </p:nvSpPr>
        <p:spPr>
          <a:xfrm>
            <a:off x="2984327" y="3124905"/>
            <a:ext cx="31753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CH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Defended</a:t>
            </a:r>
            <a:r>
              <a:rPr lang="fr-CH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on the </a:t>
            </a:r>
            <a:r>
              <a:rPr lang="fr-CH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26</a:t>
            </a:r>
            <a:r>
              <a:rPr lang="fr-CH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/08/2025 by </a:t>
            </a:r>
            <a:endParaRPr lang="fr-CH" sz="1600" b="0" i="0" u="none" strike="noStrike" dirty="0">
              <a:solidFill>
                <a:srgbClr val="000000"/>
              </a:solidFill>
              <a:effectLst/>
            </a:endParaRPr>
          </a:p>
          <a:p>
            <a:pPr algn="ctr" rtl="0">
              <a:buNone/>
            </a:pPr>
            <a:r>
              <a:rPr lang="fr-CH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Oussama Gabouj</a:t>
            </a:r>
            <a:endParaRPr lang="fr-FR" sz="1600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C7DF468-5BC8-8663-F606-C24812D5F93C}"/>
              </a:ext>
            </a:extLst>
          </p:cNvPr>
          <p:cNvCxnSpPr>
            <a:cxnSpLocks/>
          </p:cNvCxnSpPr>
          <p:nvPr/>
        </p:nvCxnSpPr>
        <p:spPr>
          <a:xfrm>
            <a:off x="453867" y="1689831"/>
            <a:ext cx="823626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408286F-BB0C-085B-ED23-684423E3B4EB}"/>
              </a:ext>
            </a:extLst>
          </p:cNvPr>
          <p:cNvCxnSpPr>
            <a:cxnSpLocks/>
          </p:cNvCxnSpPr>
          <p:nvPr/>
        </p:nvCxnSpPr>
        <p:spPr>
          <a:xfrm>
            <a:off x="453867" y="2767049"/>
            <a:ext cx="823626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D07D3D0C-2289-9138-7987-342FE71B6BDE}"/>
              </a:ext>
            </a:extLst>
          </p:cNvPr>
          <p:cNvSpPr txBox="1"/>
          <p:nvPr/>
        </p:nvSpPr>
        <p:spPr>
          <a:xfrm>
            <a:off x="2017871" y="293724"/>
            <a:ext cx="5108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b="1" dirty="0" err="1">
                <a:solidFill>
                  <a:srgbClr val="FF0000"/>
                </a:solidFill>
              </a:rPr>
              <a:t>Swiss</a:t>
            </a:r>
            <a:r>
              <a:rPr lang="fr-CH" sz="1600" b="1" dirty="0">
                <a:solidFill>
                  <a:srgbClr val="FF0000"/>
                </a:solidFill>
              </a:rPr>
              <a:t> </a:t>
            </a:r>
            <a:r>
              <a:rPr lang="fr-CH" sz="1600" b="1" dirty="0" err="1">
                <a:solidFill>
                  <a:srgbClr val="FF0000"/>
                </a:solidFill>
              </a:rPr>
              <a:t>Federal</a:t>
            </a:r>
            <a:r>
              <a:rPr lang="fr-CH" sz="1600" b="1" dirty="0">
                <a:solidFill>
                  <a:srgbClr val="FF0000"/>
                </a:solidFill>
              </a:rPr>
              <a:t> Institute of </a:t>
            </a:r>
            <a:r>
              <a:rPr lang="fr-CH" sz="1600" b="1" dirty="0" err="1">
                <a:solidFill>
                  <a:srgbClr val="FF0000"/>
                </a:solidFill>
              </a:rPr>
              <a:t>Technology</a:t>
            </a:r>
            <a:r>
              <a:rPr lang="fr-CH" sz="1600" b="1" dirty="0">
                <a:solidFill>
                  <a:srgbClr val="FF0000"/>
                </a:solidFill>
              </a:rPr>
              <a:t> in Lausanne</a:t>
            </a:r>
          </a:p>
          <a:p>
            <a:pPr algn="ctr"/>
            <a:r>
              <a:rPr lang="fr-CH" sz="1600" dirty="0"/>
              <a:t>    </a:t>
            </a:r>
            <a:r>
              <a:rPr lang="fr-CH" sz="1600" dirty="0" err="1"/>
              <a:t>School</a:t>
            </a:r>
            <a:r>
              <a:rPr lang="fr-CH" sz="1600" dirty="0"/>
              <a:t> of Computer and Communication Sciences </a:t>
            </a:r>
          </a:p>
          <a:p>
            <a:pPr algn="ctr"/>
            <a:endParaRPr lang="fr-FR" sz="1600" dirty="0"/>
          </a:p>
          <a:p>
            <a:pPr algn="ctr"/>
            <a:r>
              <a:rPr lang="fr-FR" sz="1600" b="1" dirty="0">
                <a:solidFill>
                  <a:srgbClr val="FF0000"/>
                </a:solidFill>
              </a:rPr>
              <a:t>Master </a:t>
            </a:r>
            <a:r>
              <a:rPr lang="fr-FR" sz="1600" b="1" dirty="0" err="1">
                <a:solidFill>
                  <a:srgbClr val="FF0000"/>
                </a:solidFill>
              </a:rPr>
              <a:t>Thesis</a:t>
            </a:r>
            <a:r>
              <a:rPr lang="fr-FR" sz="1600" b="1" dirty="0">
                <a:solidFill>
                  <a:srgbClr val="FF0000"/>
                </a:solidFill>
              </a:rPr>
              <a:t> in Data Science</a:t>
            </a:r>
          </a:p>
        </p:txBody>
      </p:sp>
    </p:spTree>
    <p:extLst>
      <p:ext uri="{BB962C8B-B14F-4D97-AF65-F5344CB8AC3E}">
        <p14:creationId xmlns:p14="http://schemas.microsoft.com/office/powerpoint/2010/main" val="270685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965F-8A2A-6AA3-F185-D342E3E51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C2D96E-FDAF-FF4D-91A7-488BD9BA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BA86FE85-4132-F9F6-F570-98EB30097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6014F4-BE44-DF6B-36DB-ED48D0060014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53447D8-D892-2C42-28EA-9E9C0A37685C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2143EBD-7305-1AE1-8121-62B857723936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B012D7-378D-0AF7-C52E-B8A601A1C792}"/>
              </a:ext>
            </a:extLst>
          </p:cNvPr>
          <p:cNvSpPr/>
          <p:nvPr/>
        </p:nvSpPr>
        <p:spPr>
          <a:xfrm>
            <a:off x="959842" y="240866"/>
            <a:ext cx="3612158" cy="1569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605E6AF-29DA-4B45-D63A-D56069168BC1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8E1AC18-1A33-08B7-C8B7-B2A2F52EE149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BA785F-F8DC-6420-F7FD-8143D7393809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EF2D7CCC-94D1-23C3-FD37-BF3484987ADF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Graph </a:t>
            </a:r>
            <a:r>
              <a:rPr lang="fr-CH" dirty="0" err="1"/>
              <a:t>Retrieval</a:t>
            </a:r>
            <a:r>
              <a:rPr lang="fr-CH" dirty="0"/>
              <a:t>: 1-Representation</a:t>
            </a:r>
          </a:p>
          <a:p>
            <a:br>
              <a:rPr lang="fr-CH" dirty="0"/>
            </a:b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6B94126-BFA1-D491-7586-4A0B1369B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1803385"/>
            <a:ext cx="3311319" cy="25943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2C7818-4A1E-83F0-F238-D6A5D9222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343" y="2571750"/>
            <a:ext cx="4087245" cy="1626925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5E3166B-1C32-40D6-E1FD-A3883FA28FC0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4654467" y="1408456"/>
            <a:ext cx="26988" cy="355163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3A8F3E0D-DF68-0319-E80F-25F7B3B5158F}"/>
              </a:ext>
            </a:extLst>
          </p:cNvPr>
          <p:cNvSpPr txBox="1"/>
          <p:nvPr/>
        </p:nvSpPr>
        <p:spPr>
          <a:xfrm>
            <a:off x="4751373" y="1223790"/>
            <a:ext cx="408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/>
              <a:t>Text</a:t>
            </a:r>
            <a:r>
              <a:rPr lang="fr-FR" sz="1800" dirty="0"/>
              <a:t>-to-Graph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02216D1-6B14-2C93-62FD-8915C0132F68}"/>
              </a:ext>
            </a:extLst>
          </p:cNvPr>
          <p:cNvSpPr txBox="1"/>
          <p:nvPr/>
        </p:nvSpPr>
        <p:spPr>
          <a:xfrm>
            <a:off x="567252" y="1223790"/>
            <a:ext cx="408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/>
              <a:t>Image-to-Graph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35F153C-1C54-E95D-0C2A-DE499880FD09}"/>
              </a:ext>
            </a:extLst>
          </p:cNvPr>
          <p:cNvSpPr txBox="1"/>
          <p:nvPr/>
        </p:nvSpPr>
        <p:spPr>
          <a:xfrm>
            <a:off x="4832338" y="1760259"/>
            <a:ext cx="4006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Prompt Gemini to </a:t>
            </a:r>
            <a:r>
              <a:rPr lang="fr-CH" dirty="0" err="1"/>
              <a:t>create</a:t>
            </a:r>
            <a:r>
              <a:rPr lang="fr-CH" dirty="0"/>
              <a:t>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Use </a:t>
            </a:r>
            <a:r>
              <a:rPr lang="fr-CH" dirty="0" err="1"/>
              <a:t>detailed</a:t>
            </a:r>
            <a:r>
              <a:rPr lang="fr-CH" dirty="0"/>
              <a:t> prompt </a:t>
            </a:r>
            <a:r>
              <a:rPr lang="fr-CH" dirty="0" err="1"/>
              <a:t>with</a:t>
            </a:r>
            <a:r>
              <a:rPr lang="fr-CH" dirty="0"/>
              <a:t> few shot </a:t>
            </a:r>
            <a:r>
              <a:rPr lang="fr-CH" dirty="0" err="1"/>
              <a:t>examples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6222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23BC1-7910-2C06-5F4C-8BA47280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0C197519-A817-9889-22FC-FCD5AD4DF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925" r="14911" b="31501"/>
          <a:stretch>
            <a:fillRect/>
          </a:stretch>
        </p:blipFill>
        <p:spPr>
          <a:xfrm>
            <a:off x="2603202" y="3195345"/>
            <a:ext cx="4341499" cy="113516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D2FE9A-C307-102D-C343-CA3C83F9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2988E67C-E70A-0C9F-276C-4CE3DD6D2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09392B-09AF-1F40-BF60-5BEFBF43248C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81CF61F-DE86-8A24-58B1-742EC7F06502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D1AAAD-29E3-B964-3E38-932DD3091DB8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6B226F-1B1C-954D-E8DE-2A1F63303B87}"/>
              </a:ext>
            </a:extLst>
          </p:cNvPr>
          <p:cNvSpPr/>
          <p:nvPr/>
        </p:nvSpPr>
        <p:spPr>
          <a:xfrm>
            <a:off x="959842" y="240866"/>
            <a:ext cx="3612158" cy="1569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466F2FE-A91C-7D8B-A1FD-2AE792FCFCB0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184D182-DF2E-8531-8C1D-8DA56F1028F3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67E22A7-DDAE-BC1F-F7D4-5F6987A076A8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69ADF7B0-6623-7B8F-21C2-BF298CEC27DB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7690298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Graph </a:t>
            </a:r>
            <a:r>
              <a:rPr lang="fr-CH" dirty="0" err="1"/>
              <a:t>Retrieval</a:t>
            </a:r>
            <a:r>
              <a:rPr lang="fr-CH" dirty="0"/>
              <a:t>: 2-Embedding </a:t>
            </a:r>
            <a:r>
              <a:rPr lang="fr-CH" dirty="0" err="1"/>
              <a:t>Models</a:t>
            </a:r>
            <a:endParaRPr lang="fr-CH" dirty="0"/>
          </a:p>
          <a:p>
            <a:endParaRPr lang="fr-CH" dirty="0"/>
          </a:p>
          <a:p>
            <a:br>
              <a:rPr lang="fr-CH" dirty="0"/>
            </a:b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0514B0D-FDBD-AA5D-1466-63FAB7A542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6707" b="21221"/>
          <a:stretch>
            <a:fillRect/>
          </a:stretch>
        </p:blipFill>
        <p:spPr>
          <a:xfrm>
            <a:off x="2396461" y="1021142"/>
            <a:ext cx="1882373" cy="1247710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31C0E06-D0D9-3D19-F68B-22F25E3757A8}"/>
              </a:ext>
            </a:extLst>
          </p:cNvPr>
          <p:cNvCxnSpPr>
            <a:cxnSpLocks/>
          </p:cNvCxnSpPr>
          <p:nvPr/>
        </p:nvCxnSpPr>
        <p:spPr>
          <a:xfrm>
            <a:off x="304800" y="2655792"/>
            <a:ext cx="8562109" cy="1419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BC94F35C-A3C9-4CDC-ABA1-9E91E206FC22}"/>
              </a:ext>
            </a:extLst>
          </p:cNvPr>
          <p:cNvSpPr txBox="1"/>
          <p:nvPr/>
        </p:nvSpPr>
        <p:spPr>
          <a:xfrm>
            <a:off x="628074" y="3340997"/>
            <a:ext cx="1982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Hybrid</a:t>
            </a:r>
            <a:r>
              <a:rPr lang="fr-FR" sz="2000" dirty="0"/>
              <a:t> </a:t>
            </a:r>
            <a:r>
              <a:rPr lang="fr-FR" sz="2000" dirty="0" err="1"/>
              <a:t>approach</a:t>
            </a:r>
            <a:r>
              <a:rPr lang="fr-FR" sz="2000" dirty="0"/>
              <a:t>:</a:t>
            </a:r>
          </a:p>
          <a:p>
            <a:pPr algn="ctr"/>
            <a:r>
              <a:rPr lang="fr-FR" sz="2000" dirty="0" err="1"/>
              <a:t>Vector</a:t>
            </a:r>
            <a:r>
              <a:rPr lang="fr-FR" sz="2000" dirty="0"/>
              <a:t>-Graph</a:t>
            </a:r>
          </a:p>
          <a:p>
            <a:pPr algn="ctr"/>
            <a:r>
              <a:rPr lang="fr-FR" sz="2000" dirty="0"/>
              <a:t>Matching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8F1EBE2-BC98-C3E5-20B2-06A3BB0AB694}"/>
              </a:ext>
            </a:extLst>
          </p:cNvPr>
          <p:cNvSpPr txBox="1"/>
          <p:nvPr/>
        </p:nvSpPr>
        <p:spPr>
          <a:xfrm>
            <a:off x="628074" y="1469376"/>
            <a:ext cx="1768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Graph </a:t>
            </a:r>
            <a:r>
              <a:rPr lang="fr-FR" sz="2000" dirty="0" err="1"/>
              <a:t>only</a:t>
            </a:r>
            <a:endParaRPr lang="fr-FR" sz="2000" dirty="0"/>
          </a:p>
          <a:p>
            <a:pPr algn="ctr"/>
            <a:r>
              <a:rPr lang="fr-FR" sz="2000" dirty="0"/>
              <a:t>Matching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1827EF26-EA20-8175-704F-72030C0B68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60" t="79515" r="8116" b="-2269"/>
          <a:stretch>
            <a:fillRect/>
          </a:stretch>
        </p:blipFill>
        <p:spPr>
          <a:xfrm>
            <a:off x="2833963" y="2287588"/>
            <a:ext cx="4779021" cy="360379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BC815D2-4BAB-3BBA-D394-BF36363A8F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065"/>
          <a:stretch>
            <a:fillRect/>
          </a:stretch>
        </p:blipFill>
        <p:spPr>
          <a:xfrm>
            <a:off x="2610844" y="4801606"/>
            <a:ext cx="5102294" cy="284781"/>
          </a:xfrm>
          <a:prstGeom prst="rect">
            <a:avLst/>
          </a:prstGeom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id="{276B79FE-5831-3E60-E6C6-06AC71E14B7E}"/>
              </a:ext>
            </a:extLst>
          </p:cNvPr>
          <p:cNvGrpSpPr/>
          <p:nvPr/>
        </p:nvGrpSpPr>
        <p:grpSpPr>
          <a:xfrm>
            <a:off x="2696817" y="3190419"/>
            <a:ext cx="4271342" cy="1139281"/>
            <a:chOff x="2696817" y="3190419"/>
            <a:chExt cx="4271342" cy="113928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F45D240-CC6E-E19C-0D0D-A44138406657}"/>
                </a:ext>
              </a:extLst>
            </p:cNvPr>
            <p:cNvSpPr/>
            <p:nvPr/>
          </p:nvSpPr>
          <p:spPr>
            <a:xfrm>
              <a:off x="2696817" y="3190419"/>
              <a:ext cx="1007166" cy="131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85E4CC-7877-1A5D-3017-E7B33FD547A9}"/>
                </a:ext>
              </a:extLst>
            </p:cNvPr>
            <p:cNvSpPr/>
            <p:nvPr/>
          </p:nvSpPr>
          <p:spPr>
            <a:xfrm>
              <a:off x="2711256" y="4229915"/>
              <a:ext cx="1007166" cy="99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E1C1489-7053-8EE8-EE0A-96786B29DEF8}"/>
                </a:ext>
              </a:extLst>
            </p:cNvPr>
            <p:cNvSpPr/>
            <p:nvPr/>
          </p:nvSpPr>
          <p:spPr>
            <a:xfrm>
              <a:off x="6922440" y="3636478"/>
              <a:ext cx="45719" cy="256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433A4A6D-020E-4344-808A-371C7F155113}"/>
              </a:ext>
            </a:extLst>
          </p:cNvPr>
          <p:cNvGrpSpPr/>
          <p:nvPr/>
        </p:nvGrpSpPr>
        <p:grpSpPr>
          <a:xfrm>
            <a:off x="2603202" y="2699972"/>
            <a:ext cx="5102294" cy="2090914"/>
            <a:chOff x="2605243" y="2703789"/>
            <a:chExt cx="5102294" cy="2090914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58AB7907-74EF-A9F0-3C13-B1FEBB725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63886" b="12196"/>
            <a:stretch>
              <a:fillRect/>
            </a:stretch>
          </p:blipFill>
          <p:spPr>
            <a:xfrm>
              <a:off x="2605243" y="4223997"/>
              <a:ext cx="5102294" cy="570706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56B00DF2-E90F-4E96-AE1D-B1DD9922A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73978"/>
            <a:stretch>
              <a:fillRect/>
            </a:stretch>
          </p:blipFill>
          <p:spPr>
            <a:xfrm>
              <a:off x="2605243" y="2703789"/>
              <a:ext cx="5102294" cy="620907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B06B7E-2C34-8B5E-DA15-FCEEBB62CDDC}"/>
                </a:ext>
              </a:extLst>
            </p:cNvPr>
            <p:cNvSpPr/>
            <p:nvPr/>
          </p:nvSpPr>
          <p:spPr>
            <a:xfrm>
              <a:off x="7159451" y="4222704"/>
              <a:ext cx="453533" cy="256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2B886FA-CE90-7FDB-FE86-01532660A022}"/>
                </a:ext>
              </a:extLst>
            </p:cNvPr>
            <p:cNvSpPr/>
            <p:nvPr/>
          </p:nvSpPr>
          <p:spPr>
            <a:xfrm>
              <a:off x="7148231" y="3141771"/>
              <a:ext cx="453533" cy="256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40" name="Image 39">
            <a:extLst>
              <a:ext uri="{FF2B5EF4-FFF2-40B4-BE49-F238E27FC236}">
                <a16:creationId xmlns:a16="http://schemas.microsoft.com/office/drawing/2014/main" id="{04131BC9-2D55-0DDD-F4FE-826F776629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628" t="18434" b="25257"/>
          <a:stretch>
            <a:fillRect/>
          </a:stretch>
        </p:blipFill>
        <p:spPr>
          <a:xfrm>
            <a:off x="6922440" y="3138708"/>
            <a:ext cx="784313" cy="1335814"/>
          </a:xfrm>
          <a:prstGeom prst="rect">
            <a:avLst/>
          </a:prstGeom>
        </p:spPr>
      </p:pic>
      <p:grpSp>
        <p:nvGrpSpPr>
          <p:cNvPr id="45" name="Groupe 44">
            <a:extLst>
              <a:ext uri="{FF2B5EF4-FFF2-40B4-BE49-F238E27FC236}">
                <a16:creationId xmlns:a16="http://schemas.microsoft.com/office/drawing/2014/main" id="{0CAA442B-5855-2D7E-8846-B13CD517CE48}"/>
              </a:ext>
            </a:extLst>
          </p:cNvPr>
          <p:cNvGrpSpPr/>
          <p:nvPr/>
        </p:nvGrpSpPr>
        <p:grpSpPr>
          <a:xfrm>
            <a:off x="4278834" y="1021142"/>
            <a:ext cx="3299119" cy="1242636"/>
            <a:chOff x="4278834" y="1021142"/>
            <a:chExt cx="3299119" cy="1242636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33EDF37D-7033-77DE-FC2A-38B8D6E35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2873" r="12314" b="21542"/>
            <a:stretch>
              <a:fillRect/>
            </a:stretch>
          </p:blipFill>
          <p:spPr>
            <a:xfrm>
              <a:off x="4278834" y="1021142"/>
              <a:ext cx="3099187" cy="1242636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56DE0C1-C137-D47B-3793-4169129D632A}"/>
                </a:ext>
              </a:extLst>
            </p:cNvPr>
            <p:cNvSpPr/>
            <p:nvPr/>
          </p:nvSpPr>
          <p:spPr>
            <a:xfrm>
              <a:off x="7351186" y="1192677"/>
              <a:ext cx="226767" cy="256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28" name="Image 27">
            <a:extLst>
              <a:ext uri="{FF2B5EF4-FFF2-40B4-BE49-F238E27FC236}">
                <a16:creationId xmlns:a16="http://schemas.microsoft.com/office/drawing/2014/main" id="{0C6D7D63-4088-5570-CD43-72781F5CFF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7836" b="23026"/>
          <a:stretch>
            <a:fillRect/>
          </a:stretch>
        </p:blipFill>
        <p:spPr>
          <a:xfrm>
            <a:off x="7375032" y="1014455"/>
            <a:ext cx="687764" cy="12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1869B-17EC-5669-4F0C-67AE03813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1C3F75-D8D9-954A-2FED-E49C3131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8CCB9C6D-40F5-2CCA-DF3B-8BA39272E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5B944E-DE9F-B08B-8428-8CCA5DB7F32C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F74EA7A-EFEC-94F6-36E4-4245C7C71F77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0DA9ADF-C4A1-CDAE-3164-C3176E5C9D24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5A0FD-EDB7-DA83-87F7-B61D0C4578F1}"/>
              </a:ext>
            </a:extLst>
          </p:cNvPr>
          <p:cNvSpPr/>
          <p:nvPr/>
        </p:nvSpPr>
        <p:spPr>
          <a:xfrm>
            <a:off x="959842" y="240866"/>
            <a:ext cx="3612158" cy="1569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3CDAA7E-4847-DA7B-C372-C4F372625819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75041F3-7E9C-0A82-DD81-270536C2BADE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A56C712-EBA6-D774-2937-13867F533DB5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00980DC8-07DB-F23A-A23C-B2253DE48751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Graph </a:t>
            </a:r>
            <a:r>
              <a:rPr lang="fr-CH" dirty="0" err="1"/>
              <a:t>Retrieval</a:t>
            </a:r>
            <a:r>
              <a:rPr lang="fr-CH" dirty="0"/>
              <a:t>: 3-Matching Module</a:t>
            </a:r>
          </a:p>
          <a:p>
            <a:br>
              <a:rPr lang="fr-CH" dirty="0"/>
            </a:b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2D0D5BA-5056-F123-5C8E-76B518763BDF}"/>
                  </a:ext>
                </a:extLst>
              </p:cNvPr>
              <p:cNvSpPr txBox="1"/>
              <p:nvPr/>
            </p:nvSpPr>
            <p:spPr>
              <a:xfrm>
                <a:off x="1193287" y="1477110"/>
                <a:ext cx="6757425" cy="1134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/>
                  <a:t>1. </a:t>
                </a:r>
                <a:r>
                  <a:rPr lang="fr-CH" b="1" dirty="0" err="1"/>
                  <a:t>Pairwise</a:t>
                </a:r>
                <a:r>
                  <a:rPr lang="fr-CH" b="1" dirty="0"/>
                  <a:t> </a:t>
                </a:r>
                <a:r>
                  <a:rPr lang="fr-CH" b="1" dirty="0" err="1"/>
                  <a:t>Similarity</a:t>
                </a:r>
                <a:r>
                  <a:rPr lang="fr-CH" b="1" dirty="0"/>
                  <a:t>:</a:t>
                </a:r>
                <a:r>
                  <a:rPr lang="fr-CH" dirty="0"/>
                  <a:t> </a:t>
                </a:r>
                <a:r>
                  <a:rPr lang="fr-CH" dirty="0" err="1"/>
                  <a:t>We</a:t>
                </a:r>
                <a:r>
                  <a:rPr lang="fr-CH" dirty="0"/>
                  <a:t> </a:t>
                </a:r>
                <a:r>
                  <a:rPr lang="fr-CH" dirty="0" err="1"/>
                  <a:t>compute</a:t>
                </a:r>
                <a:r>
                  <a:rPr lang="fr-CH" dirty="0"/>
                  <a:t> a </a:t>
                </a:r>
                <a:r>
                  <a:rPr lang="fr-CH" dirty="0" err="1"/>
                  <a:t>cosine</a:t>
                </a:r>
                <a:r>
                  <a:rPr lang="fr-CH" dirty="0"/>
                  <a:t> </a:t>
                </a:r>
                <a:r>
                  <a:rPr lang="fr-CH" dirty="0" err="1"/>
                  <a:t>similarity</a:t>
                </a:r>
                <a:r>
                  <a:rPr lang="fr-CH" dirty="0"/>
                  <a:t> matrix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CH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ar-AE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</m:sSup>
                  </m:oMath>
                </a14:m>
                <a:r>
                  <a:rPr lang="fr-CH" dirty="0"/>
                  <a:t> </a:t>
                </a:r>
                <a:r>
                  <a:rPr lang="fr-CH" dirty="0" err="1"/>
                  <a:t>between</a:t>
                </a:r>
                <a:r>
                  <a:rPr lang="fr-CH" dirty="0"/>
                  <a:t> the </a:t>
                </a:r>
                <a:r>
                  <a:rPr lang="fr-CH" dirty="0" err="1"/>
                  <a:t>nodes</a:t>
                </a:r>
                <a:r>
                  <a:rPr lang="fr-CH" dirty="0"/>
                  <a:t>.</a:t>
                </a:r>
              </a:p>
              <a:p>
                <a:r>
                  <a:rPr lang="fr-CH" b="1" dirty="0"/>
                  <a:t>2. </a:t>
                </a:r>
                <a:r>
                  <a:rPr lang="fr-CH" b="1" dirty="0" err="1"/>
                  <a:t>Late</a:t>
                </a:r>
                <a:r>
                  <a:rPr lang="fr-CH" b="1" dirty="0"/>
                  <a:t> Interaction via Optimal Node </a:t>
                </a:r>
                <a:r>
                  <a:rPr lang="fr-CH" b="1" dirty="0" err="1"/>
                  <a:t>Assignment</a:t>
                </a:r>
                <a:r>
                  <a:rPr lang="fr-CH" b="1" dirty="0"/>
                  <a:t>:</a:t>
                </a:r>
                <a:r>
                  <a:rPr lang="fr-CH" dirty="0"/>
                  <a:t> The </a:t>
                </a:r>
                <a:r>
                  <a:rPr lang="fr-CH" dirty="0" err="1"/>
                  <a:t>Hungarian</a:t>
                </a:r>
                <a:r>
                  <a:rPr lang="fr-CH" dirty="0"/>
                  <a:t> </a:t>
                </a:r>
                <a:r>
                  <a:rPr lang="fr-CH" dirty="0" err="1"/>
                  <a:t>algorithm</a:t>
                </a:r>
                <a:r>
                  <a:rPr lang="fr-CH" dirty="0"/>
                  <a:t> </a:t>
                </a:r>
                <a:r>
                  <a:rPr lang="fr-CH" dirty="0" err="1"/>
                  <a:t>is</a:t>
                </a:r>
                <a:r>
                  <a:rPr lang="fr-CH" dirty="0"/>
                  <a:t> </a:t>
                </a:r>
                <a:r>
                  <a:rPr lang="fr-CH" dirty="0" err="1"/>
                  <a:t>applied</a:t>
                </a:r>
                <a:r>
                  <a:rPr lang="fr-CH" dirty="0"/>
                  <a:t> to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r-CH" dirty="0"/>
                  <a:t> to </a:t>
                </a:r>
                <a:r>
                  <a:rPr lang="fr-CH" dirty="0" err="1"/>
                  <a:t>find</a:t>
                </a:r>
                <a:r>
                  <a:rPr lang="fr-CH" dirty="0"/>
                  <a:t> the </a:t>
                </a:r>
                <a:r>
                  <a:rPr lang="fr-CH" dirty="0" err="1"/>
                  <a:t>node</a:t>
                </a:r>
                <a:r>
                  <a:rPr lang="fr-CH" dirty="0"/>
                  <a:t> permutation </a:t>
                </a:r>
                <a:r>
                  <a:rPr lang="fr-CH" dirty="0" err="1"/>
                  <a:t>that</a:t>
                </a:r>
                <a:r>
                  <a:rPr lang="fr-CH" dirty="0"/>
                  <a:t> </a:t>
                </a:r>
                <a:r>
                  <a:rPr lang="fr-CH" dirty="0" err="1"/>
                  <a:t>maximizes</a:t>
                </a:r>
                <a:r>
                  <a:rPr lang="fr-CH" dirty="0"/>
                  <a:t> the </a:t>
                </a:r>
                <a:r>
                  <a:rPr lang="fr-CH" dirty="0" err="1"/>
                  <a:t>overall</a:t>
                </a:r>
                <a:r>
                  <a:rPr lang="fr-CH" dirty="0"/>
                  <a:t> score </a:t>
                </a:r>
                <a:r>
                  <a:rPr lang="fr-CH" dirty="0" err="1"/>
                  <a:t>under</a:t>
                </a:r>
                <a:r>
                  <a:rPr lang="fr-CH" dirty="0"/>
                  <a:t> the one-to-one </a:t>
                </a:r>
                <a:r>
                  <a:rPr lang="fr-CH" dirty="0" err="1"/>
                  <a:t>constraint</a:t>
                </a:r>
                <a:r>
                  <a:rPr lang="fr-CH" dirty="0"/>
                  <a:t>.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2D0D5BA-5056-F123-5C8E-76B518763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87" y="1477110"/>
                <a:ext cx="6757425" cy="1134734"/>
              </a:xfrm>
              <a:prstGeom prst="rect">
                <a:avLst/>
              </a:prstGeom>
              <a:blipFill>
                <a:blip r:embed="rId3"/>
                <a:stretch>
                  <a:fillRect l="-188" t="-1111" r="-752" b="-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80BA4DB0-21D9-37B3-F942-3CA5134566EA}"/>
              </a:ext>
            </a:extLst>
          </p:cNvPr>
          <p:cNvSpPr txBox="1"/>
          <p:nvPr/>
        </p:nvSpPr>
        <p:spPr>
          <a:xfrm>
            <a:off x="1076341" y="1111084"/>
            <a:ext cx="2083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A. </a:t>
            </a:r>
            <a:r>
              <a:rPr lang="fr-FR" sz="1400" dirty="0" err="1"/>
              <a:t>Hungarian</a:t>
            </a:r>
            <a:r>
              <a:rPr lang="fr-FR" sz="1400" dirty="0"/>
              <a:t> </a:t>
            </a:r>
            <a:r>
              <a:rPr lang="fr-FR" sz="1400" dirty="0" err="1"/>
              <a:t>Algorithm</a:t>
            </a:r>
            <a:endParaRPr lang="fr-FR" sz="1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FDC51BE-3A4B-0E9D-5205-CDDEF6FA8BAE}"/>
              </a:ext>
            </a:extLst>
          </p:cNvPr>
          <p:cNvSpPr txBox="1"/>
          <p:nvPr/>
        </p:nvSpPr>
        <p:spPr>
          <a:xfrm>
            <a:off x="959842" y="2856515"/>
            <a:ext cx="275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B. Graph Matching Network GMN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2FFBA3E2-9E67-61A4-1A66-5DB44F557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341" y="2657053"/>
            <a:ext cx="6902975" cy="1641223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70E9486F-8791-C310-0332-EE8412A635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3179" y="3696153"/>
            <a:ext cx="592840" cy="970102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E9A86EF3-C84E-8C21-4637-D19D724AD1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40970" y="3548616"/>
            <a:ext cx="4974259" cy="12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3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A65FD-7A8D-DA27-E975-5F93EC788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3E12B-987A-630B-B037-E30D36B5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DABCBCC3-C34A-5614-56E6-150AEC8F2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0F5977-6C87-3D36-0D91-1405C0A3F8C5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40344B6-CB6A-7A4E-C3A5-B71B5ADBDE74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BE6433F-C3E0-0ADB-B2A2-1BEBCA780907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2E3F8-D573-1BB4-8741-B95E2359AC52}"/>
              </a:ext>
            </a:extLst>
          </p:cNvPr>
          <p:cNvSpPr/>
          <p:nvPr/>
        </p:nvSpPr>
        <p:spPr>
          <a:xfrm>
            <a:off x="959842" y="240866"/>
            <a:ext cx="3612158" cy="1569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929E7B1-1315-A6A7-46A2-8D175455EAAB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5BAEF76-CF91-BE96-79F8-3FE820646481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3E7973B-AA48-BE0A-5BD7-0171D4681FCF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D5393E27-1E8F-F94B-CA89-ADC2E42CE250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Vector</a:t>
            </a:r>
            <a:r>
              <a:rPr lang="fr-CH" dirty="0"/>
              <a:t> Graph Matching </a:t>
            </a:r>
            <a:r>
              <a:rPr lang="fr-CH" dirty="0" err="1"/>
              <a:t>Results</a:t>
            </a:r>
            <a:br>
              <a:rPr lang="fr-CH" dirty="0"/>
            </a:b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01260A5-AC18-A498-C5D6-D9186CEE1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42" y="1150090"/>
            <a:ext cx="5092700" cy="381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6FB73D-8A72-DE50-2B9B-EAF21E918A14}"/>
              </a:ext>
            </a:extLst>
          </p:cNvPr>
          <p:cNvSpPr/>
          <p:nvPr/>
        </p:nvSpPr>
        <p:spPr>
          <a:xfrm>
            <a:off x="3774044" y="1384951"/>
            <a:ext cx="471055" cy="348022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CF18E-2956-8638-BB0E-C8F9337BF79B}"/>
              </a:ext>
            </a:extLst>
          </p:cNvPr>
          <p:cNvSpPr/>
          <p:nvPr/>
        </p:nvSpPr>
        <p:spPr>
          <a:xfrm>
            <a:off x="4913293" y="1384949"/>
            <a:ext cx="471055" cy="348022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3DDE32-F531-FD49-1932-5CFB78B96617}"/>
              </a:ext>
            </a:extLst>
          </p:cNvPr>
          <p:cNvSpPr/>
          <p:nvPr/>
        </p:nvSpPr>
        <p:spPr>
          <a:xfrm>
            <a:off x="4347487" y="1384950"/>
            <a:ext cx="471055" cy="34802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83EE24-1828-4DA6-4E6A-B35F5CB60257}"/>
              </a:ext>
            </a:extLst>
          </p:cNvPr>
          <p:cNvSpPr/>
          <p:nvPr/>
        </p:nvSpPr>
        <p:spPr>
          <a:xfrm>
            <a:off x="5469554" y="1384949"/>
            <a:ext cx="471055" cy="348022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FACD6B4-BC1B-7BFB-A4B5-0DC0EF082DD0}"/>
              </a:ext>
            </a:extLst>
          </p:cNvPr>
          <p:cNvSpPr txBox="1"/>
          <p:nvPr/>
        </p:nvSpPr>
        <p:spPr>
          <a:xfrm>
            <a:off x="6073163" y="1874252"/>
            <a:ext cx="2133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=&gt; Training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necessary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6A58646-F3EA-7602-865A-67E1A1C01206}"/>
              </a:ext>
            </a:extLst>
          </p:cNvPr>
          <p:cNvSpPr txBox="1"/>
          <p:nvPr/>
        </p:nvSpPr>
        <p:spPr>
          <a:xfrm>
            <a:off x="6073163" y="2263973"/>
            <a:ext cx="2793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=&gt; GMN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better</a:t>
            </a:r>
            <a:r>
              <a:rPr lang="fr-FR" sz="1400" dirty="0"/>
              <a:t> </a:t>
            </a:r>
            <a:r>
              <a:rPr lang="fr-FR" sz="1400" dirty="0" err="1"/>
              <a:t>than</a:t>
            </a:r>
            <a:r>
              <a:rPr lang="fr-FR" sz="1400" dirty="0"/>
              <a:t> </a:t>
            </a:r>
            <a:r>
              <a:rPr lang="fr-FR" sz="1400" dirty="0" err="1"/>
              <a:t>hungarian</a:t>
            </a:r>
            <a:endParaRPr lang="fr-FR" sz="1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7B3BF95-8A68-A456-6E84-F1032FE28F98}"/>
              </a:ext>
            </a:extLst>
          </p:cNvPr>
          <p:cNvSpPr txBox="1"/>
          <p:nvPr/>
        </p:nvSpPr>
        <p:spPr>
          <a:xfrm>
            <a:off x="6052542" y="1198748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mR</a:t>
            </a:r>
            <a:r>
              <a:rPr lang="fr-FR" sz="1400" dirty="0"/>
              <a:t> = </a:t>
            </a:r>
            <a:r>
              <a:rPr lang="fr-FR" sz="1400" dirty="0" err="1"/>
              <a:t>mean</a:t>
            </a:r>
            <a:r>
              <a:rPr lang="fr-FR" sz="1400" dirty="0"/>
              <a:t> (R@1, R@5, R@10)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BDC5E71-2A4E-2AE9-9DC4-3375DAA92A5E}"/>
              </a:ext>
            </a:extLst>
          </p:cNvPr>
          <p:cNvSpPr txBox="1"/>
          <p:nvPr/>
        </p:nvSpPr>
        <p:spPr>
          <a:xfrm>
            <a:off x="6073163" y="3329198"/>
            <a:ext cx="2793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Hybrid</a:t>
            </a:r>
            <a:r>
              <a:rPr lang="fr-FR" sz="1400" dirty="0"/>
              <a:t> </a:t>
            </a:r>
            <a:r>
              <a:rPr lang="fr-FR" sz="1400" dirty="0" err="1"/>
              <a:t>matching</a:t>
            </a:r>
            <a:r>
              <a:rPr lang="fr-FR" sz="1400" dirty="0"/>
              <a:t> </a:t>
            </a:r>
            <a:r>
              <a:rPr lang="fr-FR" sz="1400" dirty="0" err="1"/>
              <a:t>is</a:t>
            </a:r>
            <a:r>
              <a:rPr lang="fr-FR" sz="1400" dirty="0"/>
              <a:t> good but: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Requires</a:t>
            </a:r>
            <a:r>
              <a:rPr lang="fr-FR" sz="1400" dirty="0"/>
              <a:t> Graph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Requires</a:t>
            </a:r>
            <a:r>
              <a:rPr lang="fr-FR" sz="1400" dirty="0"/>
              <a:t> Training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89BD015-3D57-963F-E3BB-CE190D66B065}"/>
              </a:ext>
            </a:extLst>
          </p:cNvPr>
          <p:cNvSpPr txBox="1"/>
          <p:nvPr/>
        </p:nvSpPr>
        <p:spPr>
          <a:xfrm>
            <a:off x="6052542" y="4106979"/>
            <a:ext cx="2793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Cost</a:t>
            </a:r>
            <a:r>
              <a:rPr lang="fr-FR" sz="1400" dirty="0"/>
              <a:t> effective alternative ?</a:t>
            </a:r>
          </a:p>
        </p:txBody>
      </p:sp>
    </p:spTree>
    <p:extLst>
      <p:ext uri="{BB962C8B-B14F-4D97-AF65-F5344CB8AC3E}">
        <p14:creationId xmlns:p14="http://schemas.microsoft.com/office/powerpoint/2010/main" val="28674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7" grpId="0" animBg="1"/>
      <p:bldP spid="18" grpId="0"/>
      <p:bldP spid="19" grpId="0"/>
      <p:bldP spid="14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58C8C-1A70-54DF-9CAF-24954F14F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82C7ED-90D8-442F-2734-1F1FDA6B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1E872C91-FE22-F2F8-BAF8-792DF1A14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67E002-9B6B-7A69-9F31-C0FE9E1BE45D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9E56EA6-A8F0-905E-5E98-B4151AE2DF77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D4EC04E-4A72-753D-D7EE-32482FC404D4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A3724-89FB-CF4C-00A9-BC6CD380FD23}"/>
              </a:ext>
            </a:extLst>
          </p:cNvPr>
          <p:cNvSpPr/>
          <p:nvPr/>
        </p:nvSpPr>
        <p:spPr>
          <a:xfrm>
            <a:off x="959842" y="240866"/>
            <a:ext cx="3612158" cy="1569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23DF259-B8A3-03F9-040D-97CB2C625CD2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0E8FB2C-2012-ED74-AF11-F1890DD385D4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D408113-3AFE-1790-34B2-029EAAA71CDB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2947DE3C-185F-CE9F-5012-08AD83A200FF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Scene</a:t>
            </a:r>
            <a:r>
              <a:rPr lang="fr-CH" dirty="0"/>
              <a:t> </a:t>
            </a:r>
            <a:r>
              <a:rPr lang="fr-CH" dirty="0" err="1"/>
              <a:t>Retrieval</a:t>
            </a:r>
            <a:r>
              <a:rPr lang="fr-CH" dirty="0"/>
              <a:t>: 1-Representation</a:t>
            </a:r>
          </a:p>
          <a:p>
            <a:br>
              <a:rPr lang="fr-CH" dirty="0"/>
            </a:b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90CED04-689F-E443-5DEB-4DB7A972D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113" y="2981926"/>
            <a:ext cx="6072783" cy="198463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22C6629-1172-8216-63DA-AD780AD43F4C}"/>
              </a:ext>
            </a:extLst>
          </p:cNvPr>
          <p:cNvSpPr txBox="1"/>
          <p:nvPr/>
        </p:nvSpPr>
        <p:spPr>
          <a:xfrm>
            <a:off x="5917465" y="1649506"/>
            <a:ext cx="2133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Image-to-</a:t>
            </a:r>
            <a:r>
              <a:rPr lang="fr-FR" sz="2000" dirty="0" err="1"/>
              <a:t>Scene</a:t>
            </a:r>
            <a:endParaRPr lang="fr-FR" sz="20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3F59F34-DD7C-005B-9D0F-2BD3CD544417}"/>
              </a:ext>
            </a:extLst>
          </p:cNvPr>
          <p:cNvSpPr txBox="1"/>
          <p:nvPr/>
        </p:nvSpPr>
        <p:spPr>
          <a:xfrm>
            <a:off x="798205" y="3774186"/>
            <a:ext cx="202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Text</a:t>
            </a:r>
            <a:r>
              <a:rPr lang="fr-FR" sz="2000" dirty="0"/>
              <a:t>-to-</a:t>
            </a:r>
            <a:r>
              <a:rPr lang="fr-FR" sz="2000" dirty="0" err="1"/>
              <a:t>Scene</a:t>
            </a:r>
            <a:endParaRPr lang="fr-FR" sz="2000" dirty="0"/>
          </a:p>
        </p:txBody>
      </p:sp>
      <p:pic>
        <p:nvPicPr>
          <p:cNvPr id="28" name="Image 27" descr="Une image contenant capture d’écran, circuit&#10;&#10;Le contenu généré par l’IA peut être incorrect.">
            <a:extLst>
              <a:ext uri="{FF2B5EF4-FFF2-40B4-BE49-F238E27FC236}">
                <a16:creationId xmlns:a16="http://schemas.microsoft.com/office/drawing/2014/main" id="{714804EB-BEB3-1337-ABEA-AED77BF992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1169" b="51386"/>
          <a:stretch>
            <a:fillRect/>
          </a:stretch>
        </p:blipFill>
        <p:spPr>
          <a:xfrm>
            <a:off x="1025342" y="1050649"/>
            <a:ext cx="853257" cy="9208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57BA5A3-F08F-89FF-7470-F83BA5468185}"/>
              </a:ext>
            </a:extLst>
          </p:cNvPr>
          <p:cNvSpPr/>
          <p:nvPr/>
        </p:nvSpPr>
        <p:spPr>
          <a:xfrm>
            <a:off x="1053886" y="1146898"/>
            <a:ext cx="418391" cy="4124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Une image contenant capture d’écran, circuit&#10;&#10;Le contenu généré par l’IA peut être incorrect.">
            <a:extLst>
              <a:ext uri="{FF2B5EF4-FFF2-40B4-BE49-F238E27FC236}">
                <a16:creationId xmlns:a16="http://schemas.microsoft.com/office/drawing/2014/main" id="{512D78BD-F82B-AA07-3E8C-DE8E2B57F3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831" r="60255" b="51386"/>
          <a:stretch>
            <a:fillRect/>
          </a:stretch>
        </p:blipFill>
        <p:spPr>
          <a:xfrm>
            <a:off x="1878599" y="1050649"/>
            <a:ext cx="947651" cy="920820"/>
          </a:xfrm>
          <a:prstGeom prst="rect">
            <a:avLst/>
          </a:prstGeom>
        </p:spPr>
      </p:pic>
      <p:pic>
        <p:nvPicPr>
          <p:cNvPr id="31" name="Image 30" descr="Une image contenant capture d’écran, circuit&#10;&#10;Le contenu généré par l’IA peut être incorrect.">
            <a:extLst>
              <a:ext uri="{FF2B5EF4-FFF2-40B4-BE49-F238E27FC236}">
                <a16:creationId xmlns:a16="http://schemas.microsoft.com/office/drawing/2014/main" id="{233246C8-C388-C776-0993-1C849D5182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745" b="51386"/>
          <a:stretch>
            <a:fillRect/>
          </a:stretch>
        </p:blipFill>
        <p:spPr>
          <a:xfrm>
            <a:off x="2826250" y="1050649"/>
            <a:ext cx="2730268" cy="920820"/>
          </a:xfrm>
          <a:prstGeom prst="rect">
            <a:avLst/>
          </a:prstGeom>
        </p:spPr>
      </p:pic>
      <p:pic>
        <p:nvPicPr>
          <p:cNvPr id="32" name="Image 31" descr="Une image contenant capture d’écran, circuit&#10;&#10;Le contenu généré par l’IA peut être incorrect.">
            <a:extLst>
              <a:ext uri="{FF2B5EF4-FFF2-40B4-BE49-F238E27FC236}">
                <a16:creationId xmlns:a16="http://schemas.microsoft.com/office/drawing/2014/main" id="{CF561323-3486-7581-BC46-FA8C32B83F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8614" r="80068"/>
          <a:stretch>
            <a:fillRect/>
          </a:stretch>
        </p:blipFill>
        <p:spPr>
          <a:xfrm>
            <a:off x="1025343" y="1971469"/>
            <a:ext cx="903131" cy="973334"/>
          </a:xfrm>
          <a:prstGeom prst="rect">
            <a:avLst/>
          </a:prstGeom>
        </p:spPr>
      </p:pic>
      <p:pic>
        <p:nvPicPr>
          <p:cNvPr id="33" name="Image 32" descr="Une image contenant capture d’écran, circuit&#10;&#10;Le contenu généré par l’IA peut être incorrect.">
            <a:extLst>
              <a:ext uri="{FF2B5EF4-FFF2-40B4-BE49-F238E27FC236}">
                <a16:creationId xmlns:a16="http://schemas.microsoft.com/office/drawing/2014/main" id="{14B703A6-F7A6-87F0-7604-D3C06E3A7B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932" t="51386"/>
          <a:stretch>
            <a:fillRect/>
          </a:stretch>
        </p:blipFill>
        <p:spPr>
          <a:xfrm>
            <a:off x="1928475" y="2023983"/>
            <a:ext cx="3628043" cy="92082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CE96A9F-54B9-4EEC-3FE9-D763CB162E28}"/>
              </a:ext>
            </a:extLst>
          </p:cNvPr>
          <p:cNvSpPr/>
          <p:nvPr/>
        </p:nvSpPr>
        <p:spPr>
          <a:xfrm>
            <a:off x="1296110" y="2154959"/>
            <a:ext cx="522760" cy="7373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4DF758-E7A7-DDDD-7E8D-1C1C930C7FA5}"/>
              </a:ext>
            </a:extLst>
          </p:cNvPr>
          <p:cNvSpPr/>
          <p:nvPr/>
        </p:nvSpPr>
        <p:spPr>
          <a:xfrm>
            <a:off x="1053886" y="2143270"/>
            <a:ext cx="316251" cy="5532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9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3663 0.000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9" grpId="0" animBg="1"/>
      <p:bldP spid="29" grpId="1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DD16E-4A1A-D981-B98F-7265A2161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F7350F-8247-94D1-40B5-DF74F409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10CB27A7-EA4A-529A-8803-8EB9DE83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23C614-0CB6-8045-3789-6457F662F077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D2175F9-561F-1770-31F1-4D5B5F0F0782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AE0EFDC-FE33-3EFC-3CCC-96A14113F9FB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05596-CBB8-66BE-8D88-0B137D29EB12}"/>
              </a:ext>
            </a:extLst>
          </p:cNvPr>
          <p:cNvSpPr/>
          <p:nvPr/>
        </p:nvSpPr>
        <p:spPr>
          <a:xfrm>
            <a:off x="959842" y="240866"/>
            <a:ext cx="3612158" cy="1569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095BC1E-128C-7555-F750-897C0E46382D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D41BE89-D07A-1D31-D08E-5F594795DF8D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5965EF9-0DC2-73E7-3FBC-1AD1159D2656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111B774E-0A3E-1F3D-6B31-083A5B0F9613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7690298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Scene</a:t>
            </a:r>
            <a:r>
              <a:rPr lang="fr-CH" dirty="0"/>
              <a:t> </a:t>
            </a:r>
            <a:r>
              <a:rPr lang="fr-CH" dirty="0" err="1"/>
              <a:t>Retrieval</a:t>
            </a:r>
            <a:r>
              <a:rPr lang="fr-CH" dirty="0"/>
              <a:t>: 2-Scene </a:t>
            </a:r>
            <a:r>
              <a:rPr lang="fr-CH" dirty="0" err="1"/>
              <a:t>Embedding</a:t>
            </a:r>
            <a:r>
              <a:rPr lang="fr-CH" dirty="0"/>
              <a:t> </a:t>
            </a:r>
            <a:r>
              <a:rPr lang="fr-CH" dirty="0" err="1"/>
              <a:t>Models</a:t>
            </a:r>
            <a:endParaRPr lang="fr-CH" dirty="0"/>
          </a:p>
          <a:p>
            <a:endParaRPr lang="fr-CH" dirty="0"/>
          </a:p>
          <a:p>
            <a:br>
              <a:rPr lang="fr-CH" dirty="0"/>
            </a:b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1D5D45D-76FC-99DC-7C65-374B02795A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7" t="-1772" r="11050" b="47851"/>
          <a:stretch>
            <a:fillRect/>
          </a:stretch>
        </p:blipFill>
        <p:spPr>
          <a:xfrm>
            <a:off x="2057994" y="1001201"/>
            <a:ext cx="4918227" cy="99936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A42D8A2-ECB3-2DAF-2561-82C5E05D6E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501" r="10931"/>
          <a:stretch>
            <a:fillRect/>
          </a:stretch>
        </p:blipFill>
        <p:spPr>
          <a:xfrm>
            <a:off x="2057994" y="2053971"/>
            <a:ext cx="4918227" cy="78685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A1C4A07-3BD9-B2E6-FFE1-CD287B5C4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642" t="30162" b="15917"/>
          <a:stretch>
            <a:fillRect/>
          </a:stretch>
        </p:blipFill>
        <p:spPr>
          <a:xfrm>
            <a:off x="6976221" y="1598026"/>
            <a:ext cx="539877" cy="94237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69EECE8-51C0-7EE9-213C-E956CEEF5244}"/>
              </a:ext>
            </a:extLst>
          </p:cNvPr>
          <p:cNvSpPr txBox="1"/>
          <p:nvPr/>
        </p:nvSpPr>
        <p:spPr>
          <a:xfrm>
            <a:off x="798206" y="2031522"/>
            <a:ext cx="118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Embedding</a:t>
            </a:r>
            <a:r>
              <a:rPr lang="fr-FR" sz="1400" dirty="0"/>
              <a:t> </a:t>
            </a:r>
          </a:p>
          <a:p>
            <a:pPr algn="ctr"/>
            <a:r>
              <a:rPr lang="fr-FR" sz="1400" dirty="0"/>
              <a:t>model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DF68017-40E5-4E58-25FE-F501DB98A490}"/>
              </a:ext>
            </a:extLst>
          </p:cNvPr>
          <p:cNvSpPr txBox="1"/>
          <p:nvPr/>
        </p:nvSpPr>
        <p:spPr>
          <a:xfrm>
            <a:off x="798206" y="3813145"/>
            <a:ext cx="118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Matching  </a:t>
            </a:r>
          </a:p>
          <a:p>
            <a:pPr algn="ctr"/>
            <a:r>
              <a:rPr lang="fr-FR" sz="1400" dirty="0" err="1"/>
              <a:t>Algorithm</a:t>
            </a:r>
            <a:endParaRPr lang="fr-F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86E9561-6255-58A8-3031-15E3C1726A81}"/>
                  </a:ext>
                </a:extLst>
              </p:cNvPr>
              <p:cNvSpPr txBox="1"/>
              <p:nvPr/>
            </p:nvSpPr>
            <p:spPr>
              <a:xfrm>
                <a:off x="2057994" y="3638908"/>
                <a:ext cx="5458104" cy="1227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100" b="1" dirty="0"/>
                  <a:t>1. </a:t>
                </a:r>
                <a:r>
                  <a:rPr lang="fr-CH" sz="1100" b="1" dirty="0" err="1"/>
                  <a:t>Pairwise</a:t>
                </a:r>
                <a:r>
                  <a:rPr lang="fr-CH" sz="1100" b="1" dirty="0"/>
                  <a:t> </a:t>
                </a:r>
                <a:r>
                  <a:rPr lang="fr-CH" sz="1100" b="1" dirty="0" err="1"/>
                  <a:t>Similarity</a:t>
                </a:r>
                <a:r>
                  <a:rPr lang="fr-CH" sz="1100" b="1" dirty="0"/>
                  <a:t> matrix computation</a:t>
                </a:r>
                <a:endParaRPr lang="fr-CH" sz="1100" dirty="0"/>
              </a:p>
              <a:p>
                <a:endParaRPr lang="fr-CH" sz="1100" dirty="0"/>
              </a:p>
              <a:p>
                <a:r>
                  <a:rPr lang="fr-CH" sz="1100" b="1" dirty="0"/>
                  <a:t>2. </a:t>
                </a:r>
                <a:r>
                  <a:rPr lang="fr-CH" sz="1100" b="1" dirty="0" err="1"/>
                  <a:t>Late</a:t>
                </a:r>
                <a:r>
                  <a:rPr lang="fr-CH" sz="1100" b="1" dirty="0"/>
                  <a:t> Interaction (</a:t>
                </a:r>
                <a:r>
                  <a:rPr lang="fr-CH" sz="1100" b="1" dirty="0" err="1"/>
                  <a:t>Query</a:t>
                </a:r>
                <a:r>
                  <a:rPr lang="fr-CH" sz="1100" b="1" dirty="0"/>
                  <a:t>-Wise Max-</a:t>
                </a:r>
                <a:r>
                  <a:rPr lang="fr-CH" sz="1100" b="1" dirty="0" err="1"/>
                  <a:t>Aggregated</a:t>
                </a:r>
                <a:r>
                  <a:rPr lang="fr-CH" sz="1100" b="1" dirty="0"/>
                  <a:t> Matching – Q-MAM):</a:t>
                </a:r>
                <a:endParaRPr lang="fr-CH" sz="11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CH" sz="1100" b="0"/>
                        <m:t>LI</m:t>
                      </m:r>
                      <m:d>
                        <m:dPr>
                          <m:sepChr m:val=","/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100" b="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ar-AE" sz="1100" b="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ar-AE" sz="1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ar-AE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1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ar-AE" sz="11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grow m:val="on"/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 sz="11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ar-AE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1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ar-AE" sz="11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p>
                        <m:e>
                          <m:limLow>
                            <m:limLowPr>
                              <m:ctrlPr>
                                <a:rPr lang="ar-AE" sz="11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func>
                                <m:funcPr>
                                  <m:ctrlPr>
                                    <a:rPr lang="ar-AE" sz="1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CH" sz="11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/>
                              </m:func>
                            </m:e>
                            <m:lim>
                              <m:r>
                                <a:rPr lang="ar-AE" sz="11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ar-AE" sz="11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sepChr m:val=","/>
                                  <m:ctrlPr>
                                    <a:rPr lang="ar-AE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1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ar-AE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11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ar-AE" sz="11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lim>
                          </m:limLow>
                        </m:e>
                      </m:nary>
                      <m:d>
                        <m:dPr>
                          <m:begChr m:val="⟨"/>
                          <m:endChr m:val="⟩"/>
                          <m:sepChr m:val=","/>
                          <m:ctrlPr>
                            <a:rPr lang="ar-AE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1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ar-AE" sz="11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e>
                          <m:d>
                            <m:dPr>
                              <m:ctrlPr>
                                <a:rPr lang="ar-AE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sSub>
                            <m:sSubPr>
                              <m:ctrlPr>
                                <a:rPr lang="ar-AE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11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ar-AE" sz="1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ar-AE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1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ar-AE" sz="1100" b="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86E9561-6255-58A8-3031-15E3C1726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994" y="3638908"/>
                <a:ext cx="5458104" cy="1227131"/>
              </a:xfrm>
              <a:prstGeom prst="rect">
                <a:avLst/>
              </a:prstGeom>
              <a:blipFill>
                <a:blip r:embed="rId4"/>
                <a:stretch>
                  <a:fillRect t="-27551" b="-103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re 2">
            <a:extLst>
              <a:ext uri="{FF2B5EF4-FFF2-40B4-BE49-F238E27FC236}">
                <a16:creationId xmlns:a16="http://schemas.microsoft.com/office/drawing/2014/main" id="{AB7BEE62-7D5D-DDA4-6547-EF7E8950E1EF}"/>
              </a:ext>
            </a:extLst>
          </p:cNvPr>
          <p:cNvSpPr txBox="1">
            <a:spLocks/>
          </p:cNvSpPr>
          <p:nvPr/>
        </p:nvSpPr>
        <p:spPr>
          <a:xfrm>
            <a:off x="798206" y="3011268"/>
            <a:ext cx="7690298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Scene</a:t>
            </a:r>
            <a:r>
              <a:rPr lang="fr-CH" dirty="0"/>
              <a:t> </a:t>
            </a:r>
            <a:r>
              <a:rPr lang="fr-CH" dirty="0" err="1"/>
              <a:t>Retrieval</a:t>
            </a:r>
            <a:r>
              <a:rPr lang="fr-CH" dirty="0"/>
              <a:t>: 3-Matching </a:t>
            </a:r>
            <a:r>
              <a:rPr lang="fr-CH" dirty="0" err="1"/>
              <a:t>algorithms</a:t>
            </a:r>
            <a:br>
              <a:rPr lang="fr-CH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94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E9BEE-AD08-6B7C-E93A-698355117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EFA62B-A481-0DF1-F253-587D8EF6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32663F56-3830-9C38-BDF3-99A70682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9720A3-C35A-9A90-E26F-50D5B1262912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5CC57D7-D361-1D7A-CDBE-547DE0535781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75D7B83-3624-B00A-5535-16ADFA32C10B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0F321B-AB26-34B8-6926-4FE2F8F16259}"/>
              </a:ext>
            </a:extLst>
          </p:cNvPr>
          <p:cNvSpPr/>
          <p:nvPr/>
        </p:nvSpPr>
        <p:spPr>
          <a:xfrm>
            <a:off x="959842" y="240866"/>
            <a:ext cx="3612158" cy="1569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71A5108-73A8-9828-2D3A-61ACBACF4146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EE27B16-2C62-D73E-9E07-CABD465F030A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81E4ACA-AE72-B18C-A492-DA33591DC330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32FAF433-CD21-2742-53CD-9AFCBF9FC96F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Scene</a:t>
            </a:r>
            <a:r>
              <a:rPr lang="fr-CH" dirty="0"/>
              <a:t> Matching </a:t>
            </a:r>
            <a:r>
              <a:rPr lang="fr-CH" dirty="0" err="1"/>
              <a:t>Results</a:t>
            </a:r>
            <a:endParaRPr lang="fr-CH" dirty="0"/>
          </a:p>
          <a:p>
            <a:br>
              <a:rPr lang="fr-CH" dirty="0"/>
            </a:b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5BA616E-5AE8-6C1F-C084-FB14BAA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06" y="1100619"/>
            <a:ext cx="5067300" cy="37592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F991D4B-377F-72AF-8CDE-76D655887B8E}"/>
              </a:ext>
            </a:extLst>
          </p:cNvPr>
          <p:cNvSpPr txBox="1"/>
          <p:nvPr/>
        </p:nvSpPr>
        <p:spPr>
          <a:xfrm>
            <a:off x="5865506" y="2135703"/>
            <a:ext cx="2709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=&gt; </a:t>
            </a:r>
            <a:r>
              <a:rPr lang="fr-CH" sz="1600" dirty="0"/>
              <a:t>V2V </a:t>
            </a:r>
            <a:r>
              <a:rPr lang="fr-CH" sz="1600" dirty="0" err="1"/>
              <a:t>Performs</a:t>
            </a:r>
            <a:r>
              <a:rPr lang="fr-CH" sz="1600" dirty="0"/>
              <a:t> </a:t>
            </a:r>
            <a:r>
              <a:rPr lang="fr-CH" sz="1600" dirty="0" err="1"/>
              <a:t>Poorly</a:t>
            </a:r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BC9980D-F40C-8B48-CB29-E6B8EE6E2045}"/>
              </a:ext>
            </a:extLst>
          </p:cNvPr>
          <p:cNvSpPr txBox="1"/>
          <p:nvPr/>
        </p:nvSpPr>
        <p:spPr>
          <a:xfrm>
            <a:off x="5865506" y="2817531"/>
            <a:ext cx="352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=&gt; </a:t>
            </a:r>
            <a:r>
              <a:rPr lang="fr-FR" sz="1600" dirty="0" err="1"/>
              <a:t>Text</a:t>
            </a:r>
            <a:r>
              <a:rPr lang="fr-FR" sz="1600" dirty="0"/>
              <a:t> as a </a:t>
            </a:r>
            <a:r>
              <a:rPr lang="fr-FR" sz="1600" dirty="0" err="1"/>
              <a:t>scene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important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233923-4837-69F4-4EB5-C2424631D721}"/>
              </a:ext>
            </a:extLst>
          </p:cNvPr>
          <p:cNvSpPr txBox="1"/>
          <p:nvPr/>
        </p:nvSpPr>
        <p:spPr>
          <a:xfrm>
            <a:off x="5837872" y="3497761"/>
            <a:ext cx="3088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=&gt; S2S </a:t>
            </a:r>
            <a:r>
              <a:rPr lang="fr-FR" sz="1600" dirty="0" err="1"/>
              <a:t>is</a:t>
            </a:r>
            <a:r>
              <a:rPr lang="fr-FR" sz="1600" dirty="0"/>
              <a:t> the best </a:t>
            </a:r>
            <a:r>
              <a:rPr lang="fr-FR" sz="1600" dirty="0" err="1"/>
              <a:t>approach</a:t>
            </a:r>
            <a:endParaRPr lang="fr-FR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1B4750-D68C-BF84-1FA4-0DEAB937681B}"/>
              </a:ext>
            </a:extLst>
          </p:cNvPr>
          <p:cNvSpPr/>
          <p:nvPr/>
        </p:nvSpPr>
        <p:spPr>
          <a:xfrm>
            <a:off x="3001819" y="1172072"/>
            <a:ext cx="350981" cy="323367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F93B20-5BB8-2A35-5E45-CD7D564A2365}"/>
              </a:ext>
            </a:extLst>
          </p:cNvPr>
          <p:cNvSpPr/>
          <p:nvPr/>
        </p:nvSpPr>
        <p:spPr>
          <a:xfrm>
            <a:off x="4387272" y="4405745"/>
            <a:ext cx="1403928" cy="3971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F9C7D2-08B7-B75F-E05F-94442085409E}"/>
              </a:ext>
            </a:extLst>
          </p:cNvPr>
          <p:cNvSpPr/>
          <p:nvPr/>
        </p:nvSpPr>
        <p:spPr>
          <a:xfrm>
            <a:off x="3398981" y="4405745"/>
            <a:ext cx="913986" cy="3971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557906-5B2F-87CB-559D-6425FD8DC51B}"/>
              </a:ext>
            </a:extLst>
          </p:cNvPr>
          <p:cNvSpPr/>
          <p:nvPr/>
        </p:nvSpPr>
        <p:spPr>
          <a:xfrm>
            <a:off x="4876800" y="4405745"/>
            <a:ext cx="914400" cy="3971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504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FDAAF-F291-9F76-203A-F2A666306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19C393-FBB4-D12B-718B-1E8C2117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6F31069C-FB9B-5D16-3086-925273AE5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4B1763-1EAE-9D99-C345-B958EC4753F7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3AD5962-6829-1089-FBA1-4171F0CC95A3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C39CF-29BA-368D-533F-953D6B9F7CEB}"/>
              </a:ext>
            </a:extLst>
          </p:cNvPr>
          <p:cNvSpPr/>
          <p:nvPr/>
        </p:nvSpPr>
        <p:spPr>
          <a:xfrm>
            <a:off x="959842" y="242990"/>
            <a:ext cx="5440958" cy="1490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C7D237E-F6E4-DBE2-C4EB-93EC4407D2F2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F395144-A9E3-D48B-D7C7-E9FA9BFD6440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EB9809E-BD22-610D-4AE3-26A179BFFCAE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C938BF8-2E18-3B6F-180E-33A12DC94AB6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4906256B-46CE-8B27-4636-460A950DABE5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Models</a:t>
            </a:r>
            <a:r>
              <a:rPr lang="fr-CH" dirty="0"/>
              <a:t> </a:t>
            </a:r>
            <a:r>
              <a:rPr lang="fr-CH" dirty="0" err="1"/>
              <a:t>Comparison</a:t>
            </a:r>
            <a:r>
              <a:rPr lang="fr-CH" dirty="0"/>
              <a:t> 1: Matching </a:t>
            </a:r>
            <a:r>
              <a:rPr lang="fr-CH" dirty="0" err="1"/>
              <a:t>Results</a:t>
            </a:r>
            <a:endParaRPr lang="fr-CH" dirty="0"/>
          </a:p>
          <a:p>
            <a:br>
              <a:rPr lang="fr-CH" dirty="0"/>
            </a:b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D0735AD-B9A8-2919-FC75-2CEC6407E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06" y="1092133"/>
            <a:ext cx="4794265" cy="389758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734AE2D-8D2A-AB41-9F53-CC3746D6A4FD}"/>
              </a:ext>
            </a:extLst>
          </p:cNvPr>
          <p:cNvSpPr txBox="1"/>
          <p:nvPr/>
        </p:nvSpPr>
        <p:spPr>
          <a:xfrm>
            <a:off x="5664464" y="2217807"/>
            <a:ext cx="3451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itchFamily="2" charset="2"/>
              <a:buChar char="Þ"/>
            </a:pPr>
            <a:r>
              <a:rPr lang="fr-FR" sz="2000" dirty="0"/>
              <a:t>Original </a:t>
            </a:r>
            <a:r>
              <a:rPr lang="fr-FR" sz="2000" dirty="0" err="1"/>
              <a:t>dataset</a:t>
            </a:r>
            <a:r>
              <a:rPr lang="fr-FR" sz="2000" dirty="0"/>
              <a:t>: </a:t>
            </a:r>
          </a:p>
          <a:p>
            <a:r>
              <a:rPr lang="fr-FR" sz="2000" dirty="0"/>
              <a:t>S2S </a:t>
            </a:r>
            <a:r>
              <a:rPr lang="fr-FR" sz="2000" dirty="0" err="1"/>
              <a:t>is</a:t>
            </a:r>
            <a:r>
              <a:rPr lang="fr-FR" sz="2000" dirty="0"/>
              <a:t> the best </a:t>
            </a:r>
            <a:r>
              <a:rPr lang="fr-FR" sz="2000" dirty="0" err="1"/>
              <a:t>approach</a:t>
            </a:r>
            <a:endParaRPr lang="fr-FR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A1DFA18-A1F4-9C96-E8E5-B541ABDBA52D}"/>
              </a:ext>
            </a:extLst>
          </p:cNvPr>
          <p:cNvSpPr txBox="1"/>
          <p:nvPr/>
        </p:nvSpPr>
        <p:spPr>
          <a:xfrm>
            <a:off x="5664464" y="3296560"/>
            <a:ext cx="315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fr-FR" sz="1800" dirty="0"/>
              <a:t>Fine </a:t>
            </a:r>
            <a:r>
              <a:rPr lang="fr-FR" sz="1800" dirty="0" err="1"/>
              <a:t>Grained</a:t>
            </a:r>
            <a:r>
              <a:rPr lang="fr-FR" sz="1800" dirty="0"/>
              <a:t> </a:t>
            </a:r>
            <a:r>
              <a:rPr lang="fr-FR" sz="1800" dirty="0" err="1"/>
              <a:t>dataset</a:t>
            </a:r>
            <a:r>
              <a:rPr lang="fr-FR" sz="1800" dirty="0"/>
              <a:t>:</a:t>
            </a:r>
          </a:p>
          <a:p>
            <a:r>
              <a:rPr lang="fr-FR" sz="1800" dirty="0"/>
              <a:t>VG2VG </a:t>
            </a:r>
            <a:r>
              <a:rPr lang="fr-FR" sz="1800" dirty="0" err="1"/>
              <a:t>is</a:t>
            </a:r>
            <a:r>
              <a:rPr lang="fr-FR" sz="1800" dirty="0"/>
              <a:t> the best </a:t>
            </a:r>
            <a:r>
              <a:rPr lang="fr-FR" sz="1800" dirty="0" err="1"/>
              <a:t>approach</a:t>
            </a:r>
            <a:endParaRPr lang="fr-FR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1515F-4681-39BD-A2C5-57CD98F52B4C}"/>
              </a:ext>
            </a:extLst>
          </p:cNvPr>
          <p:cNvSpPr/>
          <p:nvPr/>
        </p:nvSpPr>
        <p:spPr>
          <a:xfrm>
            <a:off x="3084944" y="4550230"/>
            <a:ext cx="969819" cy="34104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3D50F1-CB7D-8382-CD53-81ED15B3E133}"/>
              </a:ext>
            </a:extLst>
          </p:cNvPr>
          <p:cNvSpPr/>
          <p:nvPr/>
        </p:nvSpPr>
        <p:spPr>
          <a:xfrm>
            <a:off x="4530434" y="4550230"/>
            <a:ext cx="969819" cy="34104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6759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5" grpId="1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8ED3A-F2DD-5408-A93D-06E4795D0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94E73C-77CD-0833-CFC7-C95D69E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1DBD658F-2789-5BF8-4F91-807D46D5B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90E859-D618-7F97-FE91-34374FB479CE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F1AE97D-A3B9-FA12-8285-F9E66DB60B89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C06EEB-FBBE-F969-27DE-C205B00A7EB1}"/>
              </a:ext>
            </a:extLst>
          </p:cNvPr>
          <p:cNvSpPr/>
          <p:nvPr/>
        </p:nvSpPr>
        <p:spPr>
          <a:xfrm>
            <a:off x="959842" y="242990"/>
            <a:ext cx="5440958" cy="1490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2B95E36-08C6-4AC3-F865-881F836DDF86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022C65E-210A-44D7-9A14-2BABBDB9C085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D48A0BD-65E8-8C74-31B8-08D18741F4CB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5E957C9-3D75-E449-D2F8-3C10FF7F7A26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021DCB1F-4F98-1346-504C-37F83B083E72}"/>
              </a:ext>
            </a:extLst>
          </p:cNvPr>
          <p:cNvSpPr txBox="1">
            <a:spLocks/>
          </p:cNvSpPr>
          <p:nvPr/>
        </p:nvSpPr>
        <p:spPr>
          <a:xfrm>
            <a:off x="760974" y="556326"/>
            <a:ext cx="74110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Models</a:t>
            </a:r>
            <a:r>
              <a:rPr lang="fr-CH" dirty="0"/>
              <a:t> </a:t>
            </a:r>
            <a:r>
              <a:rPr lang="fr-CH" dirty="0" err="1"/>
              <a:t>Comparison</a:t>
            </a:r>
            <a:r>
              <a:rPr lang="fr-CH" dirty="0"/>
              <a:t> 2: Performance and use case</a:t>
            </a:r>
            <a:br>
              <a:rPr lang="fr-CH" dirty="0"/>
            </a:b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97F6ACB-A00B-4BA2-B7E2-144FBB195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236" y="1849247"/>
            <a:ext cx="5387527" cy="314046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187BCE0-380A-E304-E650-F8C5AACFD063}"/>
              </a:ext>
            </a:extLst>
          </p:cNvPr>
          <p:cNvSpPr txBox="1"/>
          <p:nvPr/>
        </p:nvSpPr>
        <p:spPr>
          <a:xfrm>
            <a:off x="749447" y="1092795"/>
            <a:ext cx="79336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Settings:</a:t>
            </a: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Dataset</a:t>
            </a:r>
            <a:r>
              <a:rPr lang="fr-CH" dirty="0"/>
              <a:t>: 1,069 images and 5,345 </a:t>
            </a:r>
            <a:r>
              <a:rPr lang="fr-CH" dirty="0" err="1"/>
              <a:t>queries</a:t>
            </a:r>
            <a:r>
              <a:rPr lang="fr-CH" dirty="0"/>
              <a:t>; focus on runtime </a:t>
            </a:r>
            <a:r>
              <a:rPr lang="fr-CH" dirty="0" err="1"/>
              <a:t>since</a:t>
            </a:r>
            <a:r>
              <a:rPr lang="fr-CH" dirty="0"/>
              <a:t> data </a:t>
            </a:r>
            <a:r>
              <a:rPr lang="fr-CH" dirty="0" err="1"/>
              <a:t>preparation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done</a:t>
            </a:r>
            <a:r>
              <a:rPr lang="fr-CH" dirty="0"/>
              <a:t> offline.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Batch size: 1,024 (</a:t>
            </a:r>
            <a:r>
              <a:rPr lang="fr-CH" dirty="0" err="1"/>
              <a:t>limited</a:t>
            </a:r>
            <a:r>
              <a:rPr lang="fr-CH" dirty="0"/>
              <a:t> by GPU memory, NVIDIA RTX A6000, 48 GB).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A964F7-C89B-5FC0-FAE8-AD70C943AB09}"/>
              </a:ext>
            </a:extLst>
          </p:cNvPr>
          <p:cNvSpPr/>
          <p:nvPr/>
        </p:nvSpPr>
        <p:spPr>
          <a:xfrm>
            <a:off x="5886085" y="2196365"/>
            <a:ext cx="1355851" cy="5757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B2A110-E3FB-DEE6-C85E-19FB641F71FA}"/>
              </a:ext>
            </a:extLst>
          </p:cNvPr>
          <p:cNvSpPr/>
          <p:nvPr/>
        </p:nvSpPr>
        <p:spPr>
          <a:xfrm>
            <a:off x="5886084" y="3131625"/>
            <a:ext cx="1355851" cy="5757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5A8C7E-86C5-95AE-C815-FC333FD6B767}"/>
              </a:ext>
            </a:extLst>
          </p:cNvPr>
          <p:cNvSpPr/>
          <p:nvPr/>
        </p:nvSpPr>
        <p:spPr>
          <a:xfrm>
            <a:off x="5886083" y="4060670"/>
            <a:ext cx="1355851" cy="57571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F6E4F50-5994-7B5C-E529-FEC0ED559C67}"/>
              </a:ext>
            </a:extLst>
          </p:cNvPr>
          <p:cNvSpPr/>
          <p:nvPr/>
        </p:nvSpPr>
        <p:spPr>
          <a:xfrm>
            <a:off x="6681761" y="2424113"/>
            <a:ext cx="1120346" cy="1036191"/>
          </a:xfrm>
          <a:prstGeom prst="arc">
            <a:avLst>
              <a:gd name="adj1" fmla="val 16200000"/>
              <a:gd name="adj2" fmla="val 5315571"/>
            </a:avLst>
          </a:prstGeom>
          <a:ln w="190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F61CC360-717E-6D50-7B38-589406AAF9F6}"/>
              </a:ext>
            </a:extLst>
          </p:cNvPr>
          <p:cNvSpPr/>
          <p:nvPr/>
        </p:nvSpPr>
        <p:spPr>
          <a:xfrm>
            <a:off x="6368275" y="2424113"/>
            <a:ext cx="1754670" cy="1951882"/>
          </a:xfrm>
          <a:prstGeom prst="arc">
            <a:avLst>
              <a:gd name="adj1" fmla="val 16200000"/>
              <a:gd name="adj2" fmla="val 5351387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05D1172-B022-C06B-0B7F-1CB5FAAEAE29}"/>
              </a:ext>
            </a:extLst>
          </p:cNvPr>
          <p:cNvSpPr txBox="1"/>
          <p:nvPr/>
        </p:nvSpPr>
        <p:spPr>
          <a:xfrm>
            <a:off x="7386609" y="2784366"/>
            <a:ext cx="4154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4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46739C3-417F-F8F9-252C-09C5672C1447}"/>
              </a:ext>
            </a:extLst>
          </p:cNvPr>
          <p:cNvSpPr txBox="1"/>
          <p:nvPr/>
        </p:nvSpPr>
        <p:spPr>
          <a:xfrm>
            <a:off x="7747953" y="3269440"/>
            <a:ext cx="4154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2</a:t>
            </a:r>
          </a:p>
        </p:txBody>
      </p:sp>
    </p:spTree>
    <p:extLst>
      <p:ext uri="{BB962C8B-B14F-4D97-AF65-F5344CB8AC3E}">
        <p14:creationId xmlns:p14="http://schemas.microsoft.com/office/powerpoint/2010/main" val="9299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0B68F-87C1-D77E-AE05-C74908C20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84F905-0ECD-8CD4-B9CC-A6E327A2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A0937F72-2C45-6042-66DD-185C74E06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E7DA4E-2481-AA7D-E750-2C4C86454430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C5AC5E-4D64-D4FF-094E-5C4AEF3056C2}"/>
              </a:ext>
            </a:extLst>
          </p:cNvPr>
          <p:cNvSpPr/>
          <p:nvPr/>
        </p:nvSpPr>
        <p:spPr>
          <a:xfrm>
            <a:off x="959842" y="240866"/>
            <a:ext cx="7212158" cy="1490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C5044DC-34D1-23F8-1563-55A2E2F798D8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7E6A903-E6F9-C820-B682-261D11240E41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904EA75-DF75-A15E-5A37-9857E86A8B20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0D1B9EC-E012-03B2-4C41-36C19A4645BE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A7B354B-0E1C-B11F-1F12-A5B910FB4192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44DDF004-FF77-4BAE-49CA-2383D93DCFA9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Conclusion &amp; Future Work </a:t>
            </a:r>
            <a:br>
              <a:rPr lang="fr-CH" dirty="0"/>
            </a:b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B682DF-2640-F272-140D-7694624CC493}"/>
              </a:ext>
            </a:extLst>
          </p:cNvPr>
          <p:cNvSpPr txBox="1"/>
          <p:nvPr/>
        </p:nvSpPr>
        <p:spPr>
          <a:xfrm>
            <a:off x="959842" y="1354472"/>
            <a:ext cx="6833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solidFill>
                  <a:schemeClr val="accent1"/>
                </a:solidFill>
              </a:rPr>
              <a:t>Main contributions: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/>
              <a:t>Dataset</a:t>
            </a:r>
            <a:r>
              <a:rPr lang="fr-CH" sz="1600" dirty="0"/>
              <a:t> Benchmarking &amp; Fine-</a:t>
            </a:r>
            <a:r>
              <a:rPr lang="fr-CH" sz="1600" dirty="0" err="1"/>
              <a:t>Grained</a:t>
            </a:r>
            <a:r>
              <a:rPr lang="fr-CH" sz="1600" dirty="0"/>
              <a:t> Captions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/>
              <a:t>Multimodal </a:t>
            </a:r>
            <a:r>
              <a:rPr lang="fr-CH" sz="1600" dirty="0" err="1"/>
              <a:t>Structured</a:t>
            </a:r>
            <a:r>
              <a:rPr lang="fr-CH" sz="1600" dirty="0"/>
              <a:t> </a:t>
            </a:r>
            <a:r>
              <a:rPr lang="fr-CH" sz="1600" dirty="0" err="1"/>
              <a:t>Representations</a:t>
            </a:r>
            <a:endParaRPr lang="fr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/>
              <a:t>3 </a:t>
            </a:r>
            <a:r>
              <a:rPr lang="fr-CH" sz="1600" dirty="0" err="1"/>
              <a:t>retrieval</a:t>
            </a:r>
            <a:r>
              <a:rPr lang="fr-CH" sz="1600" dirty="0"/>
              <a:t> </a:t>
            </a:r>
            <a:r>
              <a:rPr lang="fr-CH" sz="1600" dirty="0" err="1"/>
              <a:t>models</a:t>
            </a:r>
            <a:r>
              <a:rPr lang="fr-CH" sz="1600" dirty="0"/>
              <a:t>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H" sz="1600" dirty="0"/>
              <a:t>Graph </a:t>
            </a:r>
            <a:r>
              <a:rPr lang="fr-CH" sz="1600" dirty="0" err="1"/>
              <a:t>matching</a:t>
            </a:r>
            <a:r>
              <a:rPr lang="fr-CH" sz="1600" dirty="0"/>
              <a:t>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H" sz="1600" dirty="0" err="1"/>
              <a:t>Hybrid</a:t>
            </a:r>
            <a:r>
              <a:rPr lang="fr-CH" sz="1600" dirty="0"/>
              <a:t> </a:t>
            </a:r>
            <a:r>
              <a:rPr lang="fr-CH" sz="1600" dirty="0" err="1"/>
              <a:t>matching</a:t>
            </a:r>
            <a:r>
              <a:rPr lang="fr-CH" sz="1600" dirty="0"/>
              <a:t> by </a:t>
            </a:r>
            <a:r>
              <a:rPr lang="fr-CH" sz="1600" dirty="0" err="1"/>
              <a:t>adding</a:t>
            </a:r>
            <a:r>
              <a:rPr lang="fr-CH" sz="1600" dirty="0"/>
              <a:t> the graph component as a plugin layer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H" sz="1600" dirty="0" err="1"/>
              <a:t>Scene-Based</a:t>
            </a:r>
            <a:r>
              <a:rPr lang="fr-CH" sz="1600" dirty="0"/>
              <a:t> Matching as </a:t>
            </a:r>
            <a:r>
              <a:rPr lang="fr-CH" sz="1600" dirty="0" err="1"/>
              <a:t>Lightweight</a:t>
            </a:r>
            <a:r>
              <a:rPr lang="fr-CH" sz="1600" dirty="0"/>
              <a:t> Alternative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7C3144-7CB9-E629-4180-F4ABC45D3471}"/>
              </a:ext>
            </a:extLst>
          </p:cNvPr>
          <p:cNvSpPr txBox="1"/>
          <p:nvPr/>
        </p:nvSpPr>
        <p:spPr>
          <a:xfrm>
            <a:off x="5029576" y="3511300"/>
            <a:ext cx="3344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>
                <a:solidFill>
                  <a:schemeClr val="accent1"/>
                </a:solidFill>
              </a:rPr>
              <a:t>Future Work</a:t>
            </a:r>
            <a:endParaRPr lang="fr-CH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/>
              <a:t>Robust</a:t>
            </a:r>
            <a:r>
              <a:rPr lang="fr-CH" sz="1600" dirty="0"/>
              <a:t> SGG Pipelines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/>
              <a:t>Learnable</a:t>
            </a:r>
            <a:r>
              <a:rPr lang="fr-CH" sz="1600" dirty="0"/>
              <a:t> </a:t>
            </a:r>
            <a:r>
              <a:rPr lang="fr-CH" sz="1600" dirty="0" err="1"/>
              <a:t>Scene</a:t>
            </a:r>
            <a:r>
              <a:rPr lang="fr-CH" sz="1600" dirty="0"/>
              <a:t> Segmentation</a:t>
            </a:r>
          </a:p>
        </p:txBody>
      </p:sp>
    </p:spTree>
    <p:extLst>
      <p:ext uri="{BB962C8B-B14F-4D97-AF65-F5344CB8AC3E}">
        <p14:creationId xmlns:p14="http://schemas.microsoft.com/office/powerpoint/2010/main" val="28291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4858F-FBFA-48E7-F94D-42768B835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1CD920-103F-FA1C-D7DD-4BE66F68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CEE2C6BD-BEC4-BD44-5157-876C9C205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8A232D-CFA8-12A2-259C-BF9DED29A6AF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C449543-B848-39F2-A621-D0635471DDA0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96467BB-A950-DB17-A72B-2C39C14B6D9F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621D2DD-B541-848A-EB20-5C8520F0BDC5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F8FC15F-61FE-6FDB-3903-B88148858D6B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B871614-A124-51CA-2DD9-4324A07D4402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7D61F109-B9DF-C32F-384F-CEE3B44B7A6A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Problem</a:t>
            </a:r>
            <a:r>
              <a:rPr lang="fr-CH" dirty="0"/>
              <a:t> </a:t>
            </a:r>
            <a:r>
              <a:rPr lang="fr-CH" dirty="0" err="1"/>
              <a:t>statement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BFBB670-C7D8-8BBA-D9B7-7EC3AF012029}"/>
              </a:ext>
            </a:extLst>
          </p:cNvPr>
          <p:cNvSpPr txBox="1"/>
          <p:nvPr/>
        </p:nvSpPr>
        <p:spPr>
          <a:xfrm>
            <a:off x="2178820" y="3771544"/>
            <a:ext cx="477624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keyword-</a:t>
            </a:r>
            <a:r>
              <a:rPr lang="fr-CH" dirty="0" err="1"/>
              <a:t>based</a:t>
            </a:r>
            <a:r>
              <a:rPr lang="fr-CH" dirty="0"/>
              <a:t> </a:t>
            </a:r>
            <a:r>
              <a:rPr lang="fr-CH" dirty="0" err="1"/>
              <a:t>searches</a:t>
            </a:r>
            <a:r>
              <a:rPr lang="fr-CH" dirty="0"/>
              <a:t> </a:t>
            </a:r>
            <a:r>
              <a:rPr lang="fr-CH" dirty="0" err="1"/>
              <a:t>aren't</a:t>
            </a:r>
            <a:r>
              <a:rPr lang="fr-CH" dirty="0"/>
              <a:t> </a:t>
            </a:r>
            <a:r>
              <a:rPr lang="fr-CH" dirty="0" err="1"/>
              <a:t>enough</a:t>
            </a:r>
            <a:r>
              <a:rPr lang="fr-CH" dirty="0"/>
              <a:t>. </a:t>
            </a:r>
          </a:p>
          <a:p>
            <a:pPr algn="ctr"/>
            <a:endParaRPr lang="fr-CH" b="1" dirty="0"/>
          </a:p>
          <a:p>
            <a:r>
              <a:rPr lang="fr-CH" b="1" dirty="0"/>
              <a:t>=&gt; </a:t>
            </a:r>
            <a:r>
              <a:rPr lang="fr-CH" b="1" dirty="0" err="1"/>
              <a:t>We</a:t>
            </a:r>
            <a:r>
              <a:rPr lang="fr-CH" b="1" dirty="0"/>
              <a:t> </a:t>
            </a:r>
            <a:r>
              <a:rPr lang="fr-CH" b="1" dirty="0" err="1"/>
              <a:t>need</a:t>
            </a:r>
            <a:r>
              <a:rPr lang="fr-CH" b="1" dirty="0"/>
              <a:t> a system </a:t>
            </a:r>
            <a:r>
              <a:rPr lang="fr-CH" b="1" dirty="0" err="1"/>
              <a:t>that</a:t>
            </a:r>
            <a:r>
              <a:rPr lang="fr-CH" b="1" dirty="0"/>
              <a:t> can </a:t>
            </a:r>
            <a:r>
              <a:rPr lang="fr-CH" b="1" dirty="0" err="1"/>
              <a:t>understand</a:t>
            </a:r>
            <a:r>
              <a:rPr lang="fr-CH" b="1" dirty="0"/>
              <a:t>:</a:t>
            </a:r>
            <a:endParaRPr lang="fr-CH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H" dirty="0" err="1"/>
              <a:t>Semantic</a:t>
            </a:r>
            <a:r>
              <a:rPr lang="fr-CH" dirty="0"/>
              <a:t> and spatial </a:t>
            </a:r>
            <a:r>
              <a:rPr lang="fr-CH" dirty="0" err="1"/>
              <a:t>relationships</a:t>
            </a:r>
            <a:r>
              <a:rPr lang="fr-CH" dirty="0"/>
              <a:t> </a:t>
            </a:r>
            <a:r>
              <a:rPr lang="fr-CH" dirty="0" err="1"/>
              <a:t>between</a:t>
            </a:r>
            <a:r>
              <a:rPr lang="fr-CH" dirty="0"/>
              <a:t> </a:t>
            </a:r>
            <a:r>
              <a:rPr lang="fr-CH" dirty="0" err="1"/>
              <a:t>objects</a:t>
            </a:r>
            <a:endParaRPr lang="fr-CH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H" dirty="0"/>
              <a:t>Object </a:t>
            </a:r>
            <a:r>
              <a:rPr lang="fr-CH" dirty="0" err="1"/>
              <a:t>reasoning</a:t>
            </a:r>
            <a:endParaRPr lang="fr-CH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DF48FE7-04E8-8AD2-AE54-E25C7D7DA442}"/>
              </a:ext>
            </a:extLst>
          </p:cNvPr>
          <p:cNvGrpSpPr/>
          <p:nvPr/>
        </p:nvGrpSpPr>
        <p:grpSpPr>
          <a:xfrm>
            <a:off x="952336" y="1833644"/>
            <a:ext cx="1921570" cy="1047768"/>
            <a:chOff x="1160995" y="2452443"/>
            <a:chExt cx="1773122" cy="1163520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9D55939E-1881-91ED-7A79-1DF09EC069A1}"/>
                </a:ext>
              </a:extLst>
            </p:cNvPr>
            <p:cNvGrpSpPr/>
            <p:nvPr/>
          </p:nvGrpSpPr>
          <p:grpSpPr>
            <a:xfrm>
              <a:off x="1160995" y="2452443"/>
              <a:ext cx="1773122" cy="460800"/>
              <a:chOff x="1818" y="30253"/>
              <a:chExt cx="1773122" cy="4608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FA6969A-5C42-9FA3-04F1-FD951148FAE7}"/>
                  </a:ext>
                </a:extLst>
              </p:cNvPr>
              <p:cNvSpPr/>
              <p:nvPr/>
            </p:nvSpPr>
            <p:spPr>
              <a:xfrm>
                <a:off x="1818" y="30253"/>
                <a:ext cx="1773122" cy="460800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C5C79CE-A513-ED4C-E387-E20EFB665C57}"/>
                  </a:ext>
                </a:extLst>
              </p:cNvPr>
              <p:cNvSpPr txBox="1"/>
              <p:nvPr/>
            </p:nvSpPr>
            <p:spPr>
              <a:xfrm>
                <a:off x="1818" y="30253"/>
                <a:ext cx="1773122" cy="4608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sz="1200" b="1" dirty="0"/>
                  <a:t>Risk </a:t>
                </a:r>
                <a:r>
                  <a:rPr lang="fr-CH" sz="1200" b="1" dirty="0" err="1"/>
                  <a:t>Assessment</a:t>
                </a:r>
                <a:endParaRPr lang="fr-FR" sz="1200" kern="1200" dirty="0"/>
              </a:p>
            </p:txBody>
          </p:sp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8D2A065E-3862-B355-6425-7A0F0C2F8BFA}"/>
                </a:ext>
              </a:extLst>
            </p:cNvPr>
            <p:cNvGrpSpPr/>
            <p:nvPr/>
          </p:nvGrpSpPr>
          <p:grpSpPr>
            <a:xfrm>
              <a:off x="1160995" y="2913243"/>
              <a:ext cx="1773122" cy="702720"/>
              <a:chOff x="1818" y="491053"/>
              <a:chExt cx="1773122" cy="70272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4B8A4DA-B61D-1C68-13D4-28492FAA468B}"/>
                  </a:ext>
                </a:extLst>
              </p:cNvPr>
              <p:cNvSpPr/>
              <p:nvPr/>
            </p:nvSpPr>
            <p:spPr>
              <a:xfrm>
                <a:off x="1818" y="491053"/>
                <a:ext cx="1773122" cy="702720"/>
              </a:xfrm>
              <a:prstGeom prst="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912593B0-9029-E093-A2AF-AAABBCE2AF4C}"/>
                  </a:ext>
                </a:extLst>
              </p:cNvPr>
              <p:cNvSpPr txBox="1"/>
              <p:nvPr/>
            </p:nvSpPr>
            <p:spPr>
              <a:xfrm>
                <a:off x="1818" y="491053"/>
                <a:ext cx="1773122" cy="7027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113792" bIns="128016" numCol="1" spcCol="1270" anchor="ctr" anchorCtr="0">
                <a:noAutofit/>
              </a:bodyPr>
              <a:lstStyle/>
              <a:p>
                <a:pPr marL="0" lvl="1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fr-CH" sz="1300" dirty="0">
                    <a:solidFill>
                      <a:schemeClr val="accent3">
                        <a:lumMod val="50000"/>
                      </a:schemeClr>
                    </a:solidFill>
                  </a:rPr>
                  <a:t>Monitor client </a:t>
                </a:r>
                <a:r>
                  <a:rPr lang="fr-CH" sz="1300" dirty="0" err="1">
                    <a:solidFill>
                      <a:schemeClr val="accent3">
                        <a:lumMod val="50000"/>
                      </a:schemeClr>
                    </a:solidFill>
                  </a:rPr>
                  <a:t>exposure</a:t>
                </a:r>
                <a:r>
                  <a:rPr lang="fr-CH" sz="1300" dirty="0">
                    <a:solidFill>
                      <a:schemeClr val="accent3">
                        <a:lumMod val="50000"/>
                      </a:schemeClr>
                    </a:solidFill>
                  </a:rPr>
                  <a:t> and compliance </a:t>
                </a:r>
                <a:r>
                  <a:rPr lang="fr-CH" sz="1300" dirty="0" err="1">
                    <a:solidFill>
                      <a:schemeClr val="accent3">
                        <a:lumMod val="50000"/>
                      </a:schemeClr>
                    </a:solidFill>
                  </a:rPr>
                  <a:t>with</a:t>
                </a:r>
                <a:r>
                  <a:rPr lang="fr-CH" sz="1300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fr-CH" sz="1300" dirty="0" err="1">
                    <a:solidFill>
                      <a:schemeClr val="accent3">
                        <a:lumMod val="50000"/>
                      </a:schemeClr>
                    </a:solidFill>
                  </a:rPr>
                  <a:t>policies</a:t>
                </a:r>
                <a:endParaRPr lang="fr-FR" sz="1300" kern="12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1E147AA-7540-19E4-8DFC-0710F5AA8A8C}"/>
              </a:ext>
            </a:extLst>
          </p:cNvPr>
          <p:cNvGrpSpPr/>
          <p:nvPr/>
        </p:nvGrpSpPr>
        <p:grpSpPr>
          <a:xfrm>
            <a:off x="3606156" y="1833644"/>
            <a:ext cx="1921570" cy="1047768"/>
            <a:chOff x="1160995" y="2452443"/>
            <a:chExt cx="1773122" cy="1163520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38626F6B-3CCC-9503-F3BB-B92ADA257B9C}"/>
                </a:ext>
              </a:extLst>
            </p:cNvPr>
            <p:cNvGrpSpPr/>
            <p:nvPr/>
          </p:nvGrpSpPr>
          <p:grpSpPr>
            <a:xfrm>
              <a:off x="1160995" y="2452443"/>
              <a:ext cx="1773122" cy="460800"/>
              <a:chOff x="1818" y="30253"/>
              <a:chExt cx="1773122" cy="4608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3D7E54-39D2-2420-B889-BF632BAB3FE9}"/>
                  </a:ext>
                </a:extLst>
              </p:cNvPr>
              <p:cNvSpPr/>
              <p:nvPr/>
            </p:nvSpPr>
            <p:spPr>
              <a:xfrm>
                <a:off x="1818" y="30253"/>
                <a:ext cx="1773122" cy="460800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E0849238-67ED-19FF-FF0A-F336E9F450DC}"/>
                  </a:ext>
                </a:extLst>
              </p:cNvPr>
              <p:cNvSpPr txBox="1"/>
              <p:nvPr/>
            </p:nvSpPr>
            <p:spPr>
              <a:xfrm>
                <a:off x="1818" y="30253"/>
                <a:ext cx="1773122" cy="4608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sz="1200" b="1" dirty="0"/>
                  <a:t>Claims </a:t>
                </a:r>
                <a:r>
                  <a:rPr lang="fr-CH" sz="1200" b="1" dirty="0" err="1"/>
                  <a:t>Processing</a:t>
                </a:r>
                <a:endParaRPr lang="fr-FR" sz="1200" kern="1200" dirty="0"/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D13FBABB-AAC9-EA05-CD15-32B5591D6736}"/>
                </a:ext>
              </a:extLst>
            </p:cNvPr>
            <p:cNvGrpSpPr/>
            <p:nvPr/>
          </p:nvGrpSpPr>
          <p:grpSpPr>
            <a:xfrm>
              <a:off x="1160995" y="2913243"/>
              <a:ext cx="1773122" cy="702720"/>
              <a:chOff x="1818" y="491053"/>
              <a:chExt cx="1773122" cy="70272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75675C-92FD-0310-1D71-310C8F199937}"/>
                  </a:ext>
                </a:extLst>
              </p:cNvPr>
              <p:cNvSpPr/>
              <p:nvPr/>
            </p:nvSpPr>
            <p:spPr>
              <a:xfrm>
                <a:off x="1818" y="491053"/>
                <a:ext cx="1773122" cy="702720"/>
              </a:xfrm>
              <a:prstGeom prst="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AB4F0DE-D521-668C-2837-711F49195A54}"/>
                  </a:ext>
                </a:extLst>
              </p:cNvPr>
              <p:cNvSpPr txBox="1"/>
              <p:nvPr/>
            </p:nvSpPr>
            <p:spPr>
              <a:xfrm>
                <a:off x="1818" y="491053"/>
                <a:ext cx="1773122" cy="7027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113792" bIns="128016" numCol="1" spcCol="1270" anchor="ctr" anchorCtr="0">
                <a:noAutofit/>
              </a:bodyPr>
              <a:lstStyle/>
              <a:p>
                <a:pPr marL="0" lvl="1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fr-CH" sz="1300" dirty="0" err="1"/>
                  <a:t>Quickly</a:t>
                </a:r>
                <a:r>
                  <a:rPr lang="fr-CH" sz="1300" dirty="0"/>
                  <a:t> </a:t>
                </a:r>
                <a:r>
                  <a:rPr lang="fr-CH" sz="1300" dirty="0" err="1"/>
                  <a:t>assess</a:t>
                </a:r>
                <a:r>
                  <a:rPr lang="fr-CH" sz="1300" dirty="0"/>
                  <a:t> damage </a:t>
                </a:r>
                <a:r>
                  <a:rPr lang="fr-CH" sz="1300" dirty="0" err="1"/>
                  <a:t>after</a:t>
                </a:r>
                <a:r>
                  <a:rPr lang="fr-CH" sz="1300" dirty="0"/>
                  <a:t> </a:t>
                </a:r>
                <a:r>
                  <a:rPr lang="fr-CH" sz="1300" dirty="0" err="1"/>
                  <a:t>natural</a:t>
                </a:r>
                <a:r>
                  <a:rPr lang="fr-CH" sz="1300" dirty="0"/>
                  <a:t> </a:t>
                </a:r>
                <a:r>
                  <a:rPr lang="fr-CH" sz="1300" dirty="0" err="1"/>
                  <a:t>disasters</a:t>
                </a:r>
                <a:endParaRPr lang="fr-FR" sz="1300" kern="1200" dirty="0"/>
              </a:p>
            </p:txBody>
          </p:sp>
        </p:grp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2DBA887-CFE8-5046-34C3-55A9657CDCE1}"/>
              </a:ext>
            </a:extLst>
          </p:cNvPr>
          <p:cNvGrpSpPr/>
          <p:nvPr/>
        </p:nvGrpSpPr>
        <p:grpSpPr>
          <a:xfrm>
            <a:off x="6290554" y="1833644"/>
            <a:ext cx="1921570" cy="1047768"/>
            <a:chOff x="1160995" y="2452443"/>
            <a:chExt cx="1773122" cy="1163520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4B2ECA9B-2FC3-5970-A19F-F254C33DCC46}"/>
                </a:ext>
              </a:extLst>
            </p:cNvPr>
            <p:cNvGrpSpPr/>
            <p:nvPr/>
          </p:nvGrpSpPr>
          <p:grpSpPr>
            <a:xfrm>
              <a:off x="1160995" y="2452443"/>
              <a:ext cx="1773122" cy="460800"/>
              <a:chOff x="1818" y="30253"/>
              <a:chExt cx="1773122" cy="4608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C91ABB-C395-2F04-303D-F71977891202}"/>
                  </a:ext>
                </a:extLst>
              </p:cNvPr>
              <p:cNvSpPr/>
              <p:nvPr/>
            </p:nvSpPr>
            <p:spPr>
              <a:xfrm>
                <a:off x="1818" y="30253"/>
                <a:ext cx="1773122" cy="460800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735E2B27-F62C-ED95-D6E5-6981EFFD44F8}"/>
                  </a:ext>
                </a:extLst>
              </p:cNvPr>
              <p:cNvSpPr txBox="1"/>
              <p:nvPr/>
            </p:nvSpPr>
            <p:spPr>
              <a:xfrm>
                <a:off x="1818" y="30253"/>
                <a:ext cx="1773122" cy="4608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H" sz="1200" b="1" dirty="0"/>
                  <a:t>Asset Management</a:t>
                </a:r>
                <a:endParaRPr lang="fr-FR" sz="1200" kern="1200" dirty="0"/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F1D8D790-E38D-3C31-795B-BA4DEBEF3F2C}"/>
                </a:ext>
              </a:extLst>
            </p:cNvPr>
            <p:cNvGrpSpPr/>
            <p:nvPr/>
          </p:nvGrpSpPr>
          <p:grpSpPr>
            <a:xfrm>
              <a:off x="1160995" y="2913243"/>
              <a:ext cx="1773122" cy="702720"/>
              <a:chOff x="1818" y="491053"/>
              <a:chExt cx="1773122" cy="7027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D0EDCF2-53F3-57FA-4C12-17B1C2FDAC50}"/>
                  </a:ext>
                </a:extLst>
              </p:cNvPr>
              <p:cNvSpPr/>
              <p:nvPr/>
            </p:nvSpPr>
            <p:spPr>
              <a:xfrm>
                <a:off x="1818" y="491053"/>
                <a:ext cx="1773122" cy="702720"/>
              </a:xfrm>
              <a:prstGeom prst="rect">
                <a:avLst/>
              </a:prstGeom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263C46E8-115D-A87B-405F-67274AF96EE1}"/>
                  </a:ext>
                </a:extLst>
              </p:cNvPr>
              <p:cNvSpPr txBox="1"/>
              <p:nvPr/>
            </p:nvSpPr>
            <p:spPr>
              <a:xfrm>
                <a:off x="1818" y="491053"/>
                <a:ext cx="1773122" cy="7027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113792" bIns="128016" numCol="1" spcCol="1270" anchor="ctr" anchorCtr="0">
                <a:noAutofit/>
              </a:bodyPr>
              <a:lstStyle/>
              <a:p>
                <a:pPr marL="0" lvl="1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fr-CH" sz="1300" dirty="0" err="1"/>
                  <a:t>Verify</a:t>
                </a:r>
                <a:r>
                  <a:rPr lang="fr-CH" sz="1300" dirty="0"/>
                  <a:t> new assets or </a:t>
                </a:r>
                <a:r>
                  <a:rPr lang="fr-CH" sz="1300" dirty="0" err="1"/>
                  <a:t>features</a:t>
                </a:r>
                <a:r>
                  <a:rPr lang="fr-CH" sz="1300" dirty="0"/>
                  <a:t> for </a:t>
                </a:r>
                <a:r>
                  <a:rPr lang="fr-CH" sz="1300" dirty="0" err="1"/>
                  <a:t>existing</a:t>
                </a:r>
                <a:r>
                  <a:rPr lang="fr-CH" sz="1300" dirty="0"/>
                  <a:t> clients</a:t>
                </a:r>
                <a:endParaRPr lang="fr-FR" sz="1300" kern="1200" dirty="0"/>
              </a:p>
            </p:txBody>
          </p:sp>
        </p:grp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7F7A3349-E95C-9589-04BA-739905E6FFE8}"/>
              </a:ext>
            </a:extLst>
          </p:cNvPr>
          <p:cNvSpPr txBox="1"/>
          <p:nvPr/>
        </p:nvSpPr>
        <p:spPr>
          <a:xfrm>
            <a:off x="1572371" y="1100619"/>
            <a:ext cx="5989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err="1"/>
              <a:t>Remote</a:t>
            </a:r>
            <a:r>
              <a:rPr lang="fr-CH" sz="2400" dirty="0"/>
              <a:t> </a:t>
            </a:r>
            <a:r>
              <a:rPr lang="fr-CH" sz="2400" dirty="0" err="1"/>
              <a:t>Sensing</a:t>
            </a:r>
            <a:r>
              <a:rPr lang="fr-CH" sz="2400" dirty="0"/>
              <a:t> for </a:t>
            </a:r>
            <a:r>
              <a:rPr lang="fr-CH" sz="2400" dirty="0" err="1"/>
              <a:t>Insurance</a:t>
            </a:r>
            <a:r>
              <a:rPr lang="fr-CH" sz="2400" dirty="0"/>
              <a:t> </a:t>
            </a:r>
            <a:r>
              <a:rPr lang="fr-CH" sz="2400" dirty="0" err="1"/>
              <a:t>Companies</a:t>
            </a:r>
            <a:endParaRPr lang="fr-FR" sz="24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58757C0-AEFB-3BBA-91AA-2086AF6590B2}"/>
              </a:ext>
            </a:extLst>
          </p:cNvPr>
          <p:cNvSpPr txBox="1"/>
          <p:nvPr/>
        </p:nvSpPr>
        <p:spPr>
          <a:xfrm>
            <a:off x="3352442" y="3188159"/>
            <a:ext cx="24289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/>
              <a:t>Task</a:t>
            </a:r>
            <a:r>
              <a:rPr lang="fr-CH" b="1" dirty="0"/>
              <a:t>:</a:t>
            </a:r>
            <a:r>
              <a:rPr lang="fr-CH" dirty="0"/>
              <a:t> </a:t>
            </a:r>
            <a:r>
              <a:rPr lang="fr-CH" dirty="0" err="1"/>
              <a:t>Text</a:t>
            </a:r>
            <a:r>
              <a:rPr lang="fr-CH" dirty="0"/>
              <a:t>-to-image </a:t>
            </a:r>
            <a:r>
              <a:rPr lang="fr-CH" dirty="0" err="1"/>
              <a:t>retrieval</a:t>
            </a:r>
            <a:endParaRPr lang="fr-CH" dirty="0"/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D801A5F6-E422-E3FF-3915-22F5A3EBAD4D}"/>
              </a:ext>
            </a:extLst>
          </p:cNvPr>
          <p:cNvCxnSpPr>
            <a:stCxn id="43" idx="2"/>
            <a:endCxn id="20" idx="0"/>
          </p:cNvCxnSpPr>
          <p:nvPr/>
        </p:nvCxnSpPr>
        <p:spPr>
          <a:xfrm flipH="1">
            <a:off x="1913121" y="1562284"/>
            <a:ext cx="2653820" cy="27136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0D0E56E4-94F5-B078-400B-787683C98DD5}"/>
              </a:ext>
            </a:extLst>
          </p:cNvPr>
          <p:cNvCxnSpPr>
            <a:cxnSpLocks/>
            <a:stCxn id="43" idx="2"/>
            <a:endCxn id="34" idx="0"/>
          </p:cNvCxnSpPr>
          <p:nvPr/>
        </p:nvCxnSpPr>
        <p:spPr>
          <a:xfrm>
            <a:off x="4566941" y="1562284"/>
            <a:ext cx="0" cy="27136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87B65AA2-3EC4-B7D6-6435-02580380BC1E}"/>
              </a:ext>
            </a:extLst>
          </p:cNvPr>
          <p:cNvCxnSpPr>
            <a:cxnSpLocks/>
            <a:stCxn id="43" idx="2"/>
            <a:endCxn id="41" idx="0"/>
          </p:cNvCxnSpPr>
          <p:nvPr/>
        </p:nvCxnSpPr>
        <p:spPr>
          <a:xfrm>
            <a:off x="4566941" y="1562284"/>
            <a:ext cx="2684398" cy="27136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81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1483A18-F021-DC69-A8EC-E7DA3BE2FCC7}"/>
              </a:ext>
            </a:extLst>
          </p:cNvPr>
          <p:cNvSpPr txBox="1"/>
          <p:nvPr/>
        </p:nvSpPr>
        <p:spPr>
          <a:xfrm>
            <a:off x="981779" y="1786920"/>
            <a:ext cx="7180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/>
              <a:t>THANK YOU FOR YOUR </a:t>
            </a:r>
          </a:p>
          <a:p>
            <a:pPr algn="ctr"/>
            <a:r>
              <a:rPr lang="fr-CH" sz="4800" b="1" dirty="0"/>
              <a:t>ATTENTION</a:t>
            </a:r>
            <a:endParaRPr lang="fr-CH" sz="4800" dirty="0"/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98906A70-8B6F-EE6E-C0EF-30AE6CA5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3" name="Picture 6" descr="875f4bb1-a651-4fc8-a703-2bbf1c263e8d.png">
            <a:extLst>
              <a:ext uri="{FF2B5EF4-FFF2-40B4-BE49-F238E27FC236}">
                <a16:creationId xmlns:a16="http://schemas.microsoft.com/office/drawing/2014/main" id="{F0826D69-CCEB-39FE-3E3B-71277DE6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7356AE59-4532-E1BD-233E-0250254F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6" name="Picture 6" descr="875f4bb1-a651-4fc8-a703-2bbf1c263e8d.png">
            <a:extLst>
              <a:ext uri="{FF2B5EF4-FFF2-40B4-BE49-F238E27FC236}">
                <a16:creationId xmlns:a16="http://schemas.microsoft.com/office/drawing/2014/main" id="{DA2E36B2-846F-4BC8-2430-83B17C94B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14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DF9187A-995B-40E6-A4DD-131DADD33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991" y="1088106"/>
            <a:ext cx="5074017" cy="3799138"/>
          </a:xfrm>
          <a:prstGeom prst="rect">
            <a:avLst/>
          </a:prstGeom>
        </p:spPr>
      </p:pic>
      <p:sp>
        <p:nvSpPr>
          <p:cNvPr id="7" name="Titre 2">
            <a:extLst>
              <a:ext uri="{FF2B5EF4-FFF2-40B4-BE49-F238E27FC236}">
                <a16:creationId xmlns:a16="http://schemas.microsoft.com/office/drawing/2014/main" id="{466BF9AB-26AF-F107-8F6F-B7EDC3942456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Vector</a:t>
            </a:r>
            <a:r>
              <a:rPr lang="fr-CH" dirty="0"/>
              <a:t> graph performance on orignal </a:t>
            </a:r>
            <a:r>
              <a:rPr lang="fr-CH" dirty="0" err="1"/>
              <a:t>dataset</a:t>
            </a:r>
            <a:endParaRPr lang="fr-FR" dirty="0"/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1373C4D5-302D-39B1-D6ED-8BCA982F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3" name="Picture 6" descr="875f4bb1-a651-4fc8-a703-2bbf1c263e8d.png">
            <a:extLst>
              <a:ext uri="{FF2B5EF4-FFF2-40B4-BE49-F238E27FC236}">
                <a16:creationId xmlns:a16="http://schemas.microsoft.com/office/drawing/2014/main" id="{D342B40F-89BC-B0E9-1772-C6ACFFCA2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1235B-5B2B-A7E3-63BF-C6A32DA9F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>
            <a:extLst>
              <a:ext uri="{FF2B5EF4-FFF2-40B4-BE49-F238E27FC236}">
                <a16:creationId xmlns:a16="http://schemas.microsoft.com/office/drawing/2014/main" id="{5BBCEC71-FFD8-7449-5FFB-7A6C2DC3F2D5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Graph collision rate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201F50-4752-155A-832E-EC936A44D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87" y="1296367"/>
            <a:ext cx="6267025" cy="7554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CDA8A5-FBE8-6F54-8A50-20E77736E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10" y="2571750"/>
            <a:ext cx="7581980" cy="1993246"/>
          </a:xfrm>
          <a:prstGeom prst="rect">
            <a:avLst/>
          </a:prstGeom>
        </p:spPr>
      </p:pic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5FFC5013-6C3B-3931-A535-856201B9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3" name="Picture 6" descr="875f4bb1-a651-4fc8-a703-2bbf1c263e8d.png">
            <a:extLst>
              <a:ext uri="{FF2B5EF4-FFF2-40B4-BE49-F238E27FC236}">
                <a16:creationId xmlns:a16="http://schemas.microsoft.com/office/drawing/2014/main" id="{E18143ED-204E-00F4-949F-EFD38E723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86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A20E7-A22B-AC9B-D831-96540727C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D9BFCA76-2A22-FD6F-5D99-3974AF6987ED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36671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Contents</a:t>
            </a:r>
            <a:br>
              <a:rPr lang="fr-CH" dirty="0"/>
            </a:br>
            <a:endParaRPr lang="fr-FR" dirty="0"/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A54A86E0-5BC9-71EF-DF01-90C214203A4D}"/>
              </a:ext>
            </a:extLst>
          </p:cNvPr>
          <p:cNvSpPr txBox="1">
            <a:spLocks/>
          </p:cNvSpPr>
          <p:nvPr/>
        </p:nvSpPr>
        <p:spPr>
          <a:xfrm>
            <a:off x="904875" y="1073914"/>
            <a:ext cx="7726363" cy="223228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200" b="1" dirty="0"/>
              <a:t>Introduction</a:t>
            </a:r>
            <a:endParaRPr lang="fr-CH" sz="2200" dirty="0"/>
          </a:p>
          <a:p>
            <a:r>
              <a:rPr lang="fr-CH" sz="2200" b="1" dirty="0" err="1"/>
              <a:t>Dataset</a:t>
            </a:r>
            <a:r>
              <a:rPr lang="fr-CH" sz="2200" b="1" dirty="0"/>
              <a:t> </a:t>
            </a:r>
            <a:r>
              <a:rPr lang="fr-CH" sz="2200" b="1" dirty="0" err="1"/>
              <a:t>Analysis</a:t>
            </a:r>
            <a:r>
              <a:rPr lang="fr-CH" sz="2200" b="1" dirty="0"/>
              <a:t> and Fine-</a:t>
            </a:r>
            <a:r>
              <a:rPr lang="fr-CH" sz="2200" b="1" dirty="0" err="1"/>
              <a:t>Grained</a:t>
            </a:r>
            <a:r>
              <a:rPr lang="fr-CH" sz="2200" b="1" dirty="0"/>
              <a:t> Data </a:t>
            </a:r>
            <a:r>
              <a:rPr lang="fr-CH" sz="2200" b="1" dirty="0" err="1"/>
              <a:t>Generation</a:t>
            </a:r>
            <a:endParaRPr lang="fr-CH" sz="2200" dirty="0"/>
          </a:p>
          <a:p>
            <a:r>
              <a:rPr lang="fr-CH" sz="2200" b="1" dirty="0" err="1"/>
              <a:t>Proposed</a:t>
            </a:r>
            <a:r>
              <a:rPr lang="fr-CH" sz="2200" b="1" dirty="0"/>
              <a:t> Cross-modal </a:t>
            </a:r>
            <a:r>
              <a:rPr lang="fr-CH" sz="2200" b="1" dirty="0" err="1"/>
              <a:t>Retrieval</a:t>
            </a:r>
            <a:r>
              <a:rPr lang="fr-CH" sz="2200" b="1" dirty="0"/>
              <a:t> Framework</a:t>
            </a:r>
            <a:endParaRPr lang="fr-CH" sz="2200" dirty="0"/>
          </a:p>
          <a:p>
            <a:r>
              <a:rPr lang="fr-CH" sz="2200" b="1" dirty="0"/>
              <a:t>Model </a:t>
            </a:r>
            <a:r>
              <a:rPr lang="fr-CH" sz="2200" b="1" dirty="0" err="1"/>
              <a:t>Comparison</a:t>
            </a:r>
            <a:r>
              <a:rPr lang="fr-CH" sz="2200" b="1" dirty="0"/>
              <a:t> and Use Case</a:t>
            </a:r>
            <a:endParaRPr lang="fr-CH" sz="2200" dirty="0"/>
          </a:p>
          <a:p>
            <a:r>
              <a:rPr lang="fr-CH" sz="2200" b="1" dirty="0"/>
              <a:t>Conclusion</a:t>
            </a:r>
            <a:endParaRPr lang="fr-CH" sz="2200" dirty="0"/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21FED4CA-B0FC-CA6C-2FF7-7DD6B524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6" name="Picture 6" descr="875f4bb1-a651-4fc8-a703-2bbf1c263e8d.png">
            <a:extLst>
              <a:ext uri="{FF2B5EF4-FFF2-40B4-BE49-F238E27FC236}">
                <a16:creationId xmlns:a16="http://schemas.microsoft.com/office/drawing/2014/main" id="{C9CCB8D4-268E-D4AE-67C9-A8D95B2C2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3FB68-504E-CA66-D024-90CACDCD0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A522FA-A62B-891D-317F-22054D81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795829DC-BA21-3380-20F3-BAF29F5C7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4B7791-6CDC-6747-18CE-88F70D76B5A0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B315D5A-998C-DC94-7B66-97E0C06740A4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66D4485-56DE-01EC-AF35-EDF9BF30B7A1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B36D786-AC20-4499-A8D2-8E3614BB2210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B3A2DE5-B2B9-133A-F87C-0DE8D0C44C07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FE9B0E0-B2F0-F044-A37E-285E3DC3FBBB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099205C6-184F-28A1-16DB-2308A29DEF11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Problem</a:t>
            </a:r>
            <a:r>
              <a:rPr lang="fr-CH" dirty="0"/>
              <a:t> </a:t>
            </a:r>
            <a:r>
              <a:rPr lang="fr-CH" dirty="0" err="1"/>
              <a:t>statement</a:t>
            </a:r>
            <a:endParaRPr lang="fr-CH" dirty="0"/>
          </a:p>
        </p:txBody>
      </p:sp>
      <p:sp>
        <p:nvSpPr>
          <p:cNvPr id="30" name="Arc plein 29">
            <a:extLst>
              <a:ext uri="{FF2B5EF4-FFF2-40B4-BE49-F238E27FC236}">
                <a16:creationId xmlns:a16="http://schemas.microsoft.com/office/drawing/2014/main" id="{9EDCFDB1-EEBC-067F-F212-5AE48A090E67}"/>
              </a:ext>
            </a:extLst>
          </p:cNvPr>
          <p:cNvSpPr/>
          <p:nvPr/>
        </p:nvSpPr>
        <p:spPr>
          <a:xfrm rot="5400000">
            <a:off x="50174" y="2087373"/>
            <a:ext cx="1778553" cy="1800000"/>
          </a:xfrm>
          <a:prstGeom prst="blockArc">
            <a:avLst>
              <a:gd name="adj1" fmla="val 10826358"/>
              <a:gd name="adj2" fmla="val 11818"/>
              <a:gd name="adj3" fmla="val 4273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4" name="Arc plein 113">
            <a:extLst>
              <a:ext uri="{FF2B5EF4-FFF2-40B4-BE49-F238E27FC236}">
                <a16:creationId xmlns:a16="http://schemas.microsoft.com/office/drawing/2014/main" id="{CB79F822-A7FE-241E-7303-7293BA064263}"/>
              </a:ext>
            </a:extLst>
          </p:cNvPr>
          <p:cNvSpPr/>
          <p:nvPr/>
        </p:nvSpPr>
        <p:spPr>
          <a:xfrm rot="5400000">
            <a:off x="-1048559" y="1029715"/>
            <a:ext cx="3960000" cy="3960000"/>
          </a:xfrm>
          <a:prstGeom prst="blockArc">
            <a:avLst>
              <a:gd name="adj1" fmla="val 10831328"/>
              <a:gd name="adj2" fmla="val 21592107"/>
              <a:gd name="adj3" fmla="val 2481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9DD6EBF7-9131-63DA-1C9C-25192D52D788}"/>
              </a:ext>
            </a:extLst>
          </p:cNvPr>
          <p:cNvCxnSpPr>
            <a:cxnSpLocks/>
            <a:stCxn id="169" idx="7"/>
          </p:cNvCxnSpPr>
          <p:nvPr/>
        </p:nvCxnSpPr>
        <p:spPr>
          <a:xfrm flipV="1">
            <a:off x="1045626" y="2156296"/>
            <a:ext cx="1664928" cy="74421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122">
            <a:extLst>
              <a:ext uri="{FF2B5EF4-FFF2-40B4-BE49-F238E27FC236}">
                <a16:creationId xmlns:a16="http://schemas.microsoft.com/office/drawing/2014/main" id="{B0B88478-AC74-CF13-154C-FD565F44C25C}"/>
              </a:ext>
            </a:extLst>
          </p:cNvPr>
          <p:cNvSpPr txBox="1"/>
          <p:nvPr/>
        </p:nvSpPr>
        <p:spPr>
          <a:xfrm rot="19595201">
            <a:off x="835848" y="2492725"/>
            <a:ext cx="89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Contrastive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08646099-401B-3D25-1B1B-6A90E851C8CD}"/>
              </a:ext>
            </a:extLst>
          </p:cNvPr>
          <p:cNvSpPr txBox="1"/>
          <p:nvPr/>
        </p:nvSpPr>
        <p:spPr>
          <a:xfrm rot="2734069">
            <a:off x="778003" y="3293101"/>
            <a:ext cx="977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Instruction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A744ABF2-327F-A567-0B73-5924B01949D1}"/>
              </a:ext>
            </a:extLst>
          </p:cNvPr>
          <p:cNvSpPr txBox="1"/>
          <p:nvPr/>
        </p:nvSpPr>
        <p:spPr>
          <a:xfrm>
            <a:off x="1020007" y="2863428"/>
            <a:ext cx="873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solidFill>
                  <a:schemeClr val="bg1"/>
                </a:solidFill>
              </a:rPr>
              <a:t>Generative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1BEBE91A-B065-4F23-96DD-4D8582CEB38A}"/>
              </a:ext>
            </a:extLst>
          </p:cNvPr>
          <p:cNvSpPr txBox="1"/>
          <p:nvPr/>
        </p:nvSpPr>
        <p:spPr>
          <a:xfrm>
            <a:off x="931441" y="1266851"/>
            <a:ext cx="1206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bg1"/>
                </a:solidFill>
              </a:rPr>
              <a:t>classification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E92BF60A-B156-1A9F-22B8-F251CE69B9DE}"/>
              </a:ext>
            </a:extLst>
          </p:cNvPr>
          <p:cNvSpPr txBox="1"/>
          <p:nvPr/>
        </p:nvSpPr>
        <p:spPr>
          <a:xfrm>
            <a:off x="1678899" y="1975376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>
                <a:solidFill>
                  <a:schemeClr val="bg1"/>
                </a:solidFill>
              </a:rPr>
              <a:t>alignment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C39395AD-E1DF-C465-9723-C3EEE4E20CA0}"/>
              </a:ext>
            </a:extLst>
          </p:cNvPr>
          <p:cNvSpPr txBox="1"/>
          <p:nvPr/>
        </p:nvSpPr>
        <p:spPr>
          <a:xfrm>
            <a:off x="1970646" y="2761275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>
                <a:solidFill>
                  <a:schemeClr val="bg1"/>
                </a:solidFill>
              </a:rPr>
              <a:t>Image </a:t>
            </a:r>
            <a:r>
              <a:rPr lang="fr-FR" sz="1100" dirty="0" err="1">
                <a:solidFill>
                  <a:schemeClr val="bg1"/>
                </a:solidFill>
              </a:rPr>
              <a:t>Gen</a:t>
            </a:r>
            <a:endParaRPr lang="fr-CH" sz="1100" dirty="0">
              <a:solidFill>
                <a:schemeClr val="bg1"/>
              </a:solidFill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DC9641F8-AE32-3CDA-5DEA-9788D5899F3A}"/>
              </a:ext>
            </a:extLst>
          </p:cNvPr>
          <p:cNvSpPr txBox="1"/>
          <p:nvPr/>
        </p:nvSpPr>
        <p:spPr>
          <a:xfrm>
            <a:off x="1891788" y="2984884"/>
            <a:ext cx="1056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>
                <a:solidFill>
                  <a:schemeClr val="bg1"/>
                </a:solidFill>
              </a:rPr>
              <a:t>segmentation </a:t>
            </a:r>
            <a:r>
              <a:rPr lang="fr-CH" sz="1100" dirty="0" err="1">
                <a:solidFill>
                  <a:schemeClr val="bg1"/>
                </a:solidFill>
              </a:rPr>
              <a:t>mask</a:t>
            </a:r>
            <a:r>
              <a:rPr lang="fr-CH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45E7B83C-A031-A579-9490-1FAEBF657A44}"/>
              </a:ext>
            </a:extLst>
          </p:cNvPr>
          <p:cNvSpPr txBox="1"/>
          <p:nvPr/>
        </p:nvSpPr>
        <p:spPr>
          <a:xfrm>
            <a:off x="1640684" y="3605063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>
                <a:solidFill>
                  <a:schemeClr val="bg1"/>
                </a:solidFill>
              </a:rPr>
              <a:t>VQA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4646CDE3-B8E6-016C-F3BD-5F62C0ED2FA5}"/>
              </a:ext>
            </a:extLst>
          </p:cNvPr>
          <p:cNvSpPr txBox="1"/>
          <p:nvPr/>
        </p:nvSpPr>
        <p:spPr>
          <a:xfrm>
            <a:off x="1975999" y="3397243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>
                <a:solidFill>
                  <a:schemeClr val="bg1"/>
                </a:solidFill>
              </a:rPr>
              <a:t>Report </a:t>
            </a:r>
            <a:r>
              <a:rPr lang="fr-FR" sz="1100" dirty="0" err="1">
                <a:solidFill>
                  <a:schemeClr val="bg1"/>
                </a:solidFill>
              </a:rPr>
              <a:t>Gen</a:t>
            </a:r>
            <a:endParaRPr lang="fr-CH" sz="1100" dirty="0">
              <a:solidFill>
                <a:schemeClr val="bg1"/>
              </a:solidFill>
            </a:endParaRP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5F324405-7034-1C6B-226A-ABA1FA1FF50A}"/>
              </a:ext>
            </a:extLst>
          </p:cNvPr>
          <p:cNvSpPr txBox="1"/>
          <p:nvPr/>
        </p:nvSpPr>
        <p:spPr>
          <a:xfrm>
            <a:off x="3275322" y="1829928"/>
            <a:ext cx="3958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/>
              <a:t>Problem</a:t>
            </a:r>
            <a:r>
              <a:rPr lang="fr-CH" sz="1600" dirty="0"/>
              <a:t> 1: </a:t>
            </a:r>
            <a:r>
              <a:rPr lang="fr-FR" sz="1600" dirty="0"/>
              <a:t>Fine-</a:t>
            </a:r>
            <a:r>
              <a:rPr lang="fr-FR" sz="1600" dirty="0" err="1"/>
              <a:t>Grained</a:t>
            </a:r>
            <a:r>
              <a:rPr lang="fr-FR" sz="1600" dirty="0"/>
              <a:t> </a:t>
            </a:r>
            <a:r>
              <a:rPr lang="fr-FR" sz="1600" dirty="0" err="1"/>
              <a:t>dataset</a:t>
            </a:r>
            <a:r>
              <a:rPr lang="fr-FR" sz="1600" dirty="0"/>
              <a:t> in RS</a:t>
            </a:r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8F999B91-D223-DB0D-A381-49187DAA4B10}"/>
              </a:ext>
            </a:extLst>
          </p:cNvPr>
          <p:cNvSpPr txBox="1"/>
          <p:nvPr/>
        </p:nvSpPr>
        <p:spPr>
          <a:xfrm>
            <a:off x="3275322" y="3434728"/>
            <a:ext cx="437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 err="1"/>
              <a:t>Problem</a:t>
            </a:r>
            <a:r>
              <a:rPr lang="fr-CH" sz="1800" dirty="0"/>
              <a:t> 2: </a:t>
            </a:r>
            <a:r>
              <a:rPr lang="fr-FR" sz="1800" dirty="0"/>
              <a:t>Fine-</a:t>
            </a:r>
            <a:r>
              <a:rPr lang="fr-FR" sz="1800" dirty="0" err="1"/>
              <a:t>Grained</a:t>
            </a:r>
            <a:r>
              <a:rPr lang="fr-FR" sz="1800" dirty="0"/>
              <a:t> </a:t>
            </a:r>
            <a:r>
              <a:rPr lang="fr-FR" sz="1800" dirty="0" err="1"/>
              <a:t>retrieval</a:t>
            </a:r>
            <a:r>
              <a:rPr lang="fr-FR" sz="1800" dirty="0"/>
              <a:t> in RS</a:t>
            </a:r>
          </a:p>
        </p:txBody>
      </p:sp>
      <p:grpSp>
        <p:nvGrpSpPr>
          <p:cNvPr id="218" name="Groupe 217">
            <a:extLst>
              <a:ext uri="{FF2B5EF4-FFF2-40B4-BE49-F238E27FC236}">
                <a16:creationId xmlns:a16="http://schemas.microsoft.com/office/drawing/2014/main" id="{1CE805D7-1AE0-49A9-9800-C9B0BA5C11A0}"/>
              </a:ext>
            </a:extLst>
          </p:cNvPr>
          <p:cNvGrpSpPr/>
          <p:nvPr/>
        </p:nvGrpSpPr>
        <p:grpSpPr>
          <a:xfrm>
            <a:off x="3228495" y="1128339"/>
            <a:ext cx="5730916" cy="648260"/>
            <a:chOff x="3625611" y="1100284"/>
            <a:chExt cx="5242526" cy="407691"/>
          </a:xfrm>
        </p:grpSpPr>
        <p:sp>
          <p:nvSpPr>
            <p:cNvPr id="183" name="Rectangle : coins arrondis 182">
              <a:extLst>
                <a:ext uri="{FF2B5EF4-FFF2-40B4-BE49-F238E27FC236}">
                  <a16:creationId xmlns:a16="http://schemas.microsoft.com/office/drawing/2014/main" id="{663D4EB9-7B0B-5240-7087-7EE81A542C15}"/>
                </a:ext>
              </a:extLst>
            </p:cNvPr>
            <p:cNvSpPr/>
            <p:nvPr/>
          </p:nvSpPr>
          <p:spPr>
            <a:xfrm>
              <a:off x="3625611" y="1100284"/>
              <a:ext cx="4890310" cy="352412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6E662A29-E5EC-0C45-EE66-031A73F10CA0}"/>
                </a:ext>
              </a:extLst>
            </p:cNvPr>
            <p:cNvSpPr txBox="1"/>
            <p:nvPr/>
          </p:nvSpPr>
          <p:spPr>
            <a:xfrm>
              <a:off x="3630865" y="1138643"/>
              <a:ext cx="5237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800" dirty="0"/>
                <a:t>Goal: Fine-</a:t>
              </a:r>
              <a:r>
                <a:rPr lang="fr-CH" sz="1800" dirty="0" err="1"/>
                <a:t>Grained</a:t>
              </a:r>
              <a:r>
                <a:rPr lang="fr-CH" sz="1800" dirty="0"/>
                <a:t> </a:t>
              </a:r>
              <a:r>
                <a:rPr lang="fr-CH" sz="1800" dirty="0" err="1"/>
                <a:t>Text</a:t>
              </a:r>
              <a:r>
                <a:rPr lang="fr-CH" sz="1800" dirty="0"/>
                <a:t>-to-image </a:t>
              </a:r>
              <a:r>
                <a:rPr lang="fr-CH" sz="1800" dirty="0" err="1"/>
                <a:t>Retrieval</a:t>
              </a:r>
              <a:r>
                <a:rPr lang="fr-CH" sz="1800" dirty="0"/>
                <a:t> in RS</a:t>
              </a:r>
              <a:endParaRPr lang="fr-FR" sz="1800" dirty="0"/>
            </a:p>
          </p:txBody>
        </p:sp>
      </p:grp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19B3DBAF-1332-BFE9-EB86-F9B8D94A3AB6}"/>
              </a:ext>
            </a:extLst>
          </p:cNvPr>
          <p:cNvCxnSpPr>
            <a:cxnSpLocks/>
          </p:cNvCxnSpPr>
          <p:nvPr/>
        </p:nvCxnSpPr>
        <p:spPr>
          <a:xfrm>
            <a:off x="1028709" y="3077203"/>
            <a:ext cx="1612485" cy="94218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7D2033F0-1995-61FA-F026-FE92CAA223B0}"/>
              </a:ext>
            </a:extLst>
          </p:cNvPr>
          <p:cNvCxnSpPr>
            <a:cxnSpLocks/>
          </p:cNvCxnSpPr>
          <p:nvPr/>
        </p:nvCxnSpPr>
        <p:spPr>
          <a:xfrm flipV="1">
            <a:off x="1040580" y="2583559"/>
            <a:ext cx="699100" cy="319719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7F72F518-2AA2-986E-D6DB-CAB4942BA988}"/>
              </a:ext>
            </a:extLst>
          </p:cNvPr>
          <p:cNvCxnSpPr>
            <a:cxnSpLocks/>
          </p:cNvCxnSpPr>
          <p:nvPr/>
        </p:nvCxnSpPr>
        <p:spPr>
          <a:xfrm>
            <a:off x="1024634" y="3072556"/>
            <a:ext cx="673376" cy="392834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Ellipse 168">
            <a:extLst>
              <a:ext uri="{FF2B5EF4-FFF2-40B4-BE49-F238E27FC236}">
                <a16:creationId xmlns:a16="http://schemas.microsoft.com/office/drawing/2014/main" id="{CECD323C-3C31-0442-135F-61B809704D95}"/>
              </a:ext>
            </a:extLst>
          </p:cNvPr>
          <p:cNvSpPr/>
          <p:nvPr/>
        </p:nvSpPr>
        <p:spPr>
          <a:xfrm>
            <a:off x="899799" y="2863603"/>
            <a:ext cx="170847" cy="251999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EFC0F1F2-C5B0-5A1C-45A2-A429BB610F9B}"/>
              </a:ext>
            </a:extLst>
          </p:cNvPr>
          <p:cNvSpPr txBox="1"/>
          <p:nvPr/>
        </p:nvSpPr>
        <p:spPr>
          <a:xfrm>
            <a:off x="3559713" y="2196682"/>
            <a:ext cx="5071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/>
              <a:t>Retrieval</a:t>
            </a:r>
            <a:r>
              <a:rPr lang="fr-CH" sz="1600" dirty="0"/>
              <a:t> vs. </a:t>
            </a:r>
            <a:r>
              <a:rPr lang="fr-CH" sz="1600" dirty="0" err="1"/>
              <a:t>scene</a:t>
            </a:r>
            <a:r>
              <a:rPr lang="fr-CH" sz="1600" dirty="0"/>
              <a:t>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/>
              <a:t>Generic</a:t>
            </a:r>
            <a:r>
              <a:rPr lang="fr-CH" sz="1600" dirty="0"/>
              <a:t> captions </a:t>
            </a:r>
            <a:r>
              <a:rPr lang="fr-CH" sz="1600" dirty="0" err="1"/>
              <a:t>hinder</a:t>
            </a:r>
            <a:r>
              <a:rPr lang="fr-CH" sz="1600" dirty="0"/>
              <a:t> fine-</a:t>
            </a:r>
            <a:r>
              <a:rPr lang="fr-CH" sz="1600" dirty="0" err="1"/>
              <a:t>grained</a:t>
            </a:r>
            <a:r>
              <a:rPr lang="fr-CH" sz="1600" dirty="0"/>
              <a:t> </a:t>
            </a:r>
            <a:r>
              <a:rPr lang="fr-CH" sz="1600" dirty="0" err="1"/>
              <a:t>retrieval</a:t>
            </a:r>
            <a:endParaRPr lang="fr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 err="1"/>
              <a:t>Remote</a:t>
            </a:r>
            <a:r>
              <a:rPr lang="fr-CH" sz="1600" dirty="0"/>
              <a:t> </a:t>
            </a:r>
            <a:r>
              <a:rPr lang="fr-CH" sz="1600" dirty="0" err="1"/>
              <a:t>sensing</a:t>
            </a:r>
            <a:r>
              <a:rPr lang="fr-CH" sz="1600" dirty="0"/>
              <a:t> data </a:t>
            </a:r>
            <a:r>
              <a:rPr lang="fr-CH" sz="1600" dirty="0" err="1"/>
              <a:t>mostly</a:t>
            </a:r>
            <a:r>
              <a:rPr lang="fr-CH" sz="1600" dirty="0"/>
              <a:t> has </a:t>
            </a:r>
            <a:r>
              <a:rPr lang="fr-CH" sz="1600" dirty="0" err="1"/>
              <a:t>generic</a:t>
            </a:r>
            <a:r>
              <a:rPr lang="fr-CH" sz="1600" dirty="0"/>
              <a:t> captions</a:t>
            </a:r>
          </a:p>
          <a:p>
            <a:r>
              <a:rPr lang="fr-CH" sz="1600" dirty="0"/>
              <a:t>=&gt; </a:t>
            </a:r>
            <a:r>
              <a:rPr lang="fr-CH" sz="1600" dirty="0" err="1"/>
              <a:t>Generate</a:t>
            </a:r>
            <a:r>
              <a:rPr lang="fr-CH" sz="1600" dirty="0"/>
              <a:t>  fine </a:t>
            </a:r>
            <a:r>
              <a:rPr lang="fr-CH" sz="1600" dirty="0" err="1"/>
              <a:t>grained</a:t>
            </a:r>
            <a:r>
              <a:rPr lang="fr-CH" sz="1600" dirty="0"/>
              <a:t> captions</a:t>
            </a:r>
          </a:p>
        </p:txBody>
      </p:sp>
      <p:sp>
        <p:nvSpPr>
          <p:cNvPr id="220" name="Rectangle : coins arrondis 219">
            <a:extLst>
              <a:ext uri="{FF2B5EF4-FFF2-40B4-BE49-F238E27FC236}">
                <a16:creationId xmlns:a16="http://schemas.microsoft.com/office/drawing/2014/main" id="{6A095A0B-D489-4802-5ADC-0304060671F8}"/>
              </a:ext>
            </a:extLst>
          </p:cNvPr>
          <p:cNvSpPr/>
          <p:nvPr/>
        </p:nvSpPr>
        <p:spPr>
          <a:xfrm>
            <a:off x="1371964" y="1623549"/>
            <a:ext cx="730789" cy="306100"/>
          </a:xfrm>
          <a:custGeom>
            <a:avLst/>
            <a:gdLst>
              <a:gd name="connsiteX0" fmla="*/ 0 w 730789"/>
              <a:gd name="connsiteY0" fmla="*/ 51018 h 306100"/>
              <a:gd name="connsiteX1" fmla="*/ 51018 w 730789"/>
              <a:gd name="connsiteY1" fmla="*/ 0 h 306100"/>
              <a:gd name="connsiteX2" fmla="*/ 365395 w 730789"/>
              <a:gd name="connsiteY2" fmla="*/ 0 h 306100"/>
              <a:gd name="connsiteX3" fmla="*/ 679771 w 730789"/>
              <a:gd name="connsiteY3" fmla="*/ 0 h 306100"/>
              <a:gd name="connsiteX4" fmla="*/ 730789 w 730789"/>
              <a:gd name="connsiteY4" fmla="*/ 51018 h 306100"/>
              <a:gd name="connsiteX5" fmla="*/ 730789 w 730789"/>
              <a:gd name="connsiteY5" fmla="*/ 255082 h 306100"/>
              <a:gd name="connsiteX6" fmla="*/ 679771 w 730789"/>
              <a:gd name="connsiteY6" fmla="*/ 306100 h 306100"/>
              <a:gd name="connsiteX7" fmla="*/ 359107 w 730789"/>
              <a:gd name="connsiteY7" fmla="*/ 306100 h 306100"/>
              <a:gd name="connsiteX8" fmla="*/ 51018 w 730789"/>
              <a:gd name="connsiteY8" fmla="*/ 306100 h 306100"/>
              <a:gd name="connsiteX9" fmla="*/ 0 w 730789"/>
              <a:gd name="connsiteY9" fmla="*/ 255082 h 306100"/>
              <a:gd name="connsiteX10" fmla="*/ 0 w 730789"/>
              <a:gd name="connsiteY10" fmla="*/ 51018 h 30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0789" h="306100" fill="none" extrusionOk="0">
                <a:moveTo>
                  <a:pt x="0" y="51018"/>
                </a:moveTo>
                <a:cubicBezTo>
                  <a:pt x="3878" y="27593"/>
                  <a:pt x="27394" y="-3986"/>
                  <a:pt x="51018" y="0"/>
                </a:cubicBezTo>
                <a:cubicBezTo>
                  <a:pt x="149242" y="-18924"/>
                  <a:pt x="274475" y="11477"/>
                  <a:pt x="365395" y="0"/>
                </a:cubicBezTo>
                <a:cubicBezTo>
                  <a:pt x="456315" y="-11477"/>
                  <a:pt x="593738" y="11613"/>
                  <a:pt x="679771" y="0"/>
                </a:cubicBezTo>
                <a:cubicBezTo>
                  <a:pt x="706540" y="-2869"/>
                  <a:pt x="731264" y="16420"/>
                  <a:pt x="730789" y="51018"/>
                </a:cubicBezTo>
                <a:cubicBezTo>
                  <a:pt x="736898" y="128794"/>
                  <a:pt x="729977" y="207792"/>
                  <a:pt x="730789" y="255082"/>
                </a:cubicBezTo>
                <a:cubicBezTo>
                  <a:pt x="729733" y="283301"/>
                  <a:pt x="709631" y="303064"/>
                  <a:pt x="679771" y="306100"/>
                </a:cubicBezTo>
                <a:cubicBezTo>
                  <a:pt x="571806" y="324312"/>
                  <a:pt x="438657" y="269426"/>
                  <a:pt x="359107" y="306100"/>
                </a:cubicBezTo>
                <a:cubicBezTo>
                  <a:pt x="279557" y="342774"/>
                  <a:pt x="148523" y="295495"/>
                  <a:pt x="51018" y="306100"/>
                </a:cubicBezTo>
                <a:cubicBezTo>
                  <a:pt x="22679" y="301697"/>
                  <a:pt x="5285" y="284360"/>
                  <a:pt x="0" y="255082"/>
                </a:cubicBezTo>
                <a:cubicBezTo>
                  <a:pt x="-15974" y="192083"/>
                  <a:pt x="10007" y="109569"/>
                  <a:pt x="0" y="51018"/>
                </a:cubicBezTo>
                <a:close/>
              </a:path>
              <a:path w="730789" h="306100" stroke="0" extrusionOk="0">
                <a:moveTo>
                  <a:pt x="0" y="51018"/>
                </a:moveTo>
                <a:cubicBezTo>
                  <a:pt x="-3047" y="20962"/>
                  <a:pt x="17731" y="1918"/>
                  <a:pt x="51018" y="0"/>
                </a:cubicBezTo>
                <a:cubicBezTo>
                  <a:pt x="151459" y="-22693"/>
                  <a:pt x="267845" y="23969"/>
                  <a:pt x="377970" y="0"/>
                </a:cubicBezTo>
                <a:cubicBezTo>
                  <a:pt x="488095" y="-23969"/>
                  <a:pt x="552707" y="33072"/>
                  <a:pt x="679771" y="0"/>
                </a:cubicBezTo>
                <a:cubicBezTo>
                  <a:pt x="703187" y="-2604"/>
                  <a:pt x="735995" y="25330"/>
                  <a:pt x="730789" y="51018"/>
                </a:cubicBezTo>
                <a:cubicBezTo>
                  <a:pt x="747475" y="136075"/>
                  <a:pt x="724442" y="158277"/>
                  <a:pt x="730789" y="255082"/>
                </a:cubicBezTo>
                <a:cubicBezTo>
                  <a:pt x="732641" y="280244"/>
                  <a:pt x="706398" y="307462"/>
                  <a:pt x="679771" y="306100"/>
                </a:cubicBezTo>
                <a:cubicBezTo>
                  <a:pt x="606592" y="310940"/>
                  <a:pt x="469530" y="287523"/>
                  <a:pt x="365395" y="306100"/>
                </a:cubicBezTo>
                <a:cubicBezTo>
                  <a:pt x="261260" y="324677"/>
                  <a:pt x="174036" y="302039"/>
                  <a:pt x="51018" y="306100"/>
                </a:cubicBezTo>
                <a:cubicBezTo>
                  <a:pt x="15864" y="305701"/>
                  <a:pt x="2081" y="277553"/>
                  <a:pt x="0" y="255082"/>
                </a:cubicBezTo>
                <a:cubicBezTo>
                  <a:pt x="-22130" y="213539"/>
                  <a:pt x="11609" y="143669"/>
                  <a:pt x="0" y="51018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0302A4A6-73EF-DF1E-5F00-9D86A820F689}"/>
              </a:ext>
            </a:extLst>
          </p:cNvPr>
          <p:cNvSpPr txBox="1"/>
          <p:nvPr/>
        </p:nvSpPr>
        <p:spPr>
          <a:xfrm>
            <a:off x="1349559" y="1640009"/>
            <a:ext cx="1020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>
                <a:solidFill>
                  <a:schemeClr val="bg1"/>
                </a:solidFill>
              </a:rPr>
              <a:t>Retrieval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22" name="Rectangle : coins arrondis 221">
            <a:extLst>
              <a:ext uri="{FF2B5EF4-FFF2-40B4-BE49-F238E27FC236}">
                <a16:creationId xmlns:a16="http://schemas.microsoft.com/office/drawing/2014/main" id="{C1B33B64-F030-ADE2-5C16-7371054FA501}"/>
              </a:ext>
            </a:extLst>
          </p:cNvPr>
          <p:cNvSpPr/>
          <p:nvPr/>
        </p:nvSpPr>
        <p:spPr>
          <a:xfrm>
            <a:off x="1992735" y="2452830"/>
            <a:ext cx="846883" cy="300351"/>
          </a:xfrm>
          <a:custGeom>
            <a:avLst/>
            <a:gdLst>
              <a:gd name="connsiteX0" fmla="*/ 0 w 846883"/>
              <a:gd name="connsiteY0" fmla="*/ 50060 h 300351"/>
              <a:gd name="connsiteX1" fmla="*/ 50060 w 846883"/>
              <a:gd name="connsiteY1" fmla="*/ 0 h 300351"/>
              <a:gd name="connsiteX2" fmla="*/ 423442 w 846883"/>
              <a:gd name="connsiteY2" fmla="*/ 0 h 300351"/>
              <a:gd name="connsiteX3" fmla="*/ 796823 w 846883"/>
              <a:gd name="connsiteY3" fmla="*/ 0 h 300351"/>
              <a:gd name="connsiteX4" fmla="*/ 846883 w 846883"/>
              <a:gd name="connsiteY4" fmla="*/ 50060 h 300351"/>
              <a:gd name="connsiteX5" fmla="*/ 846883 w 846883"/>
              <a:gd name="connsiteY5" fmla="*/ 250291 h 300351"/>
              <a:gd name="connsiteX6" fmla="*/ 796823 w 846883"/>
              <a:gd name="connsiteY6" fmla="*/ 300351 h 300351"/>
              <a:gd name="connsiteX7" fmla="*/ 415974 w 846883"/>
              <a:gd name="connsiteY7" fmla="*/ 300351 h 300351"/>
              <a:gd name="connsiteX8" fmla="*/ 50060 w 846883"/>
              <a:gd name="connsiteY8" fmla="*/ 300351 h 300351"/>
              <a:gd name="connsiteX9" fmla="*/ 0 w 846883"/>
              <a:gd name="connsiteY9" fmla="*/ 250291 h 300351"/>
              <a:gd name="connsiteX10" fmla="*/ 0 w 846883"/>
              <a:gd name="connsiteY10" fmla="*/ 50060 h 30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883" h="300351" fill="none" extrusionOk="0">
                <a:moveTo>
                  <a:pt x="0" y="50060"/>
                </a:moveTo>
                <a:cubicBezTo>
                  <a:pt x="1903" y="24745"/>
                  <a:pt x="26983" y="-4001"/>
                  <a:pt x="50060" y="0"/>
                </a:cubicBezTo>
                <a:cubicBezTo>
                  <a:pt x="228127" y="-26414"/>
                  <a:pt x="307142" y="21061"/>
                  <a:pt x="423442" y="0"/>
                </a:cubicBezTo>
                <a:cubicBezTo>
                  <a:pt x="539742" y="-21061"/>
                  <a:pt x="704245" y="3952"/>
                  <a:pt x="796823" y="0"/>
                </a:cubicBezTo>
                <a:cubicBezTo>
                  <a:pt x="824115" y="-723"/>
                  <a:pt x="847313" y="16593"/>
                  <a:pt x="846883" y="50060"/>
                </a:cubicBezTo>
                <a:cubicBezTo>
                  <a:pt x="867839" y="148114"/>
                  <a:pt x="845821" y="167233"/>
                  <a:pt x="846883" y="250291"/>
                </a:cubicBezTo>
                <a:cubicBezTo>
                  <a:pt x="839158" y="278256"/>
                  <a:pt x="825893" y="297786"/>
                  <a:pt x="796823" y="300351"/>
                </a:cubicBezTo>
                <a:cubicBezTo>
                  <a:pt x="639036" y="338632"/>
                  <a:pt x="508524" y="283837"/>
                  <a:pt x="415974" y="300351"/>
                </a:cubicBezTo>
                <a:cubicBezTo>
                  <a:pt x="323424" y="316865"/>
                  <a:pt x="200588" y="297617"/>
                  <a:pt x="50060" y="300351"/>
                </a:cubicBezTo>
                <a:cubicBezTo>
                  <a:pt x="22116" y="292344"/>
                  <a:pt x="909" y="278128"/>
                  <a:pt x="0" y="250291"/>
                </a:cubicBezTo>
                <a:cubicBezTo>
                  <a:pt x="-17976" y="150786"/>
                  <a:pt x="13181" y="106385"/>
                  <a:pt x="0" y="50060"/>
                </a:cubicBezTo>
                <a:close/>
              </a:path>
              <a:path w="846883" h="300351" stroke="0" extrusionOk="0">
                <a:moveTo>
                  <a:pt x="0" y="50060"/>
                </a:moveTo>
                <a:cubicBezTo>
                  <a:pt x="-3691" y="20136"/>
                  <a:pt x="19295" y="1170"/>
                  <a:pt x="50060" y="0"/>
                </a:cubicBezTo>
                <a:cubicBezTo>
                  <a:pt x="138053" y="-2423"/>
                  <a:pt x="314053" y="9978"/>
                  <a:pt x="438377" y="0"/>
                </a:cubicBezTo>
                <a:cubicBezTo>
                  <a:pt x="562701" y="-9978"/>
                  <a:pt x="704385" y="12682"/>
                  <a:pt x="796823" y="0"/>
                </a:cubicBezTo>
                <a:cubicBezTo>
                  <a:pt x="822193" y="-1246"/>
                  <a:pt x="849552" y="23688"/>
                  <a:pt x="846883" y="50060"/>
                </a:cubicBezTo>
                <a:cubicBezTo>
                  <a:pt x="858417" y="127247"/>
                  <a:pt x="841970" y="179296"/>
                  <a:pt x="846883" y="250291"/>
                </a:cubicBezTo>
                <a:cubicBezTo>
                  <a:pt x="850008" y="272853"/>
                  <a:pt x="823263" y="301412"/>
                  <a:pt x="796823" y="300351"/>
                </a:cubicBezTo>
                <a:cubicBezTo>
                  <a:pt x="676796" y="340357"/>
                  <a:pt x="604375" y="288494"/>
                  <a:pt x="423442" y="300351"/>
                </a:cubicBezTo>
                <a:cubicBezTo>
                  <a:pt x="242509" y="312208"/>
                  <a:pt x="176324" y="275404"/>
                  <a:pt x="50060" y="300351"/>
                </a:cubicBezTo>
                <a:cubicBezTo>
                  <a:pt x="15834" y="299975"/>
                  <a:pt x="1596" y="273562"/>
                  <a:pt x="0" y="250291"/>
                </a:cubicBezTo>
                <a:cubicBezTo>
                  <a:pt x="-23002" y="163509"/>
                  <a:pt x="10715" y="122470"/>
                  <a:pt x="0" y="5006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3285DA70-2741-C433-9018-F5BF9E41E491}"/>
              </a:ext>
            </a:extLst>
          </p:cNvPr>
          <p:cNvSpPr txBox="1"/>
          <p:nvPr/>
        </p:nvSpPr>
        <p:spPr>
          <a:xfrm>
            <a:off x="1933716" y="2469773"/>
            <a:ext cx="9722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 err="1">
                <a:solidFill>
                  <a:schemeClr val="bg1"/>
                </a:solidFill>
              </a:rPr>
              <a:t>Caption</a:t>
            </a:r>
            <a:r>
              <a:rPr lang="fr-CH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Gen</a:t>
            </a:r>
            <a:endParaRPr lang="fr-CH" sz="1100" dirty="0">
              <a:solidFill>
                <a:schemeClr val="bg1"/>
              </a:solidFill>
            </a:endParaRPr>
          </a:p>
        </p:txBody>
      </p:sp>
      <p:sp>
        <p:nvSpPr>
          <p:cNvPr id="226" name="Rectangle : coins arrondis 225">
            <a:extLst>
              <a:ext uri="{FF2B5EF4-FFF2-40B4-BE49-F238E27FC236}">
                <a16:creationId xmlns:a16="http://schemas.microsoft.com/office/drawing/2014/main" id="{F676E857-5F88-1923-B317-07B97DA48572}"/>
              </a:ext>
            </a:extLst>
          </p:cNvPr>
          <p:cNvSpPr/>
          <p:nvPr/>
        </p:nvSpPr>
        <p:spPr>
          <a:xfrm>
            <a:off x="1635730" y="3922922"/>
            <a:ext cx="779432" cy="433568"/>
          </a:xfrm>
          <a:custGeom>
            <a:avLst/>
            <a:gdLst>
              <a:gd name="connsiteX0" fmla="*/ 0 w 779432"/>
              <a:gd name="connsiteY0" fmla="*/ 72263 h 433568"/>
              <a:gd name="connsiteX1" fmla="*/ 72263 w 779432"/>
              <a:gd name="connsiteY1" fmla="*/ 0 h 433568"/>
              <a:gd name="connsiteX2" fmla="*/ 389716 w 779432"/>
              <a:gd name="connsiteY2" fmla="*/ 0 h 433568"/>
              <a:gd name="connsiteX3" fmla="*/ 707169 w 779432"/>
              <a:gd name="connsiteY3" fmla="*/ 0 h 433568"/>
              <a:gd name="connsiteX4" fmla="*/ 779432 w 779432"/>
              <a:gd name="connsiteY4" fmla="*/ 72263 h 433568"/>
              <a:gd name="connsiteX5" fmla="*/ 779432 w 779432"/>
              <a:gd name="connsiteY5" fmla="*/ 361305 h 433568"/>
              <a:gd name="connsiteX6" fmla="*/ 707169 w 779432"/>
              <a:gd name="connsiteY6" fmla="*/ 433568 h 433568"/>
              <a:gd name="connsiteX7" fmla="*/ 383367 w 779432"/>
              <a:gd name="connsiteY7" fmla="*/ 433568 h 433568"/>
              <a:gd name="connsiteX8" fmla="*/ 72263 w 779432"/>
              <a:gd name="connsiteY8" fmla="*/ 433568 h 433568"/>
              <a:gd name="connsiteX9" fmla="*/ 0 w 779432"/>
              <a:gd name="connsiteY9" fmla="*/ 361305 h 433568"/>
              <a:gd name="connsiteX10" fmla="*/ 0 w 779432"/>
              <a:gd name="connsiteY10" fmla="*/ 72263 h 4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9432" h="433568" fill="none" extrusionOk="0">
                <a:moveTo>
                  <a:pt x="0" y="72263"/>
                </a:moveTo>
                <a:cubicBezTo>
                  <a:pt x="6735" y="40603"/>
                  <a:pt x="41172" y="-7721"/>
                  <a:pt x="72263" y="0"/>
                </a:cubicBezTo>
                <a:cubicBezTo>
                  <a:pt x="212864" y="-7994"/>
                  <a:pt x="301698" y="23263"/>
                  <a:pt x="389716" y="0"/>
                </a:cubicBezTo>
                <a:cubicBezTo>
                  <a:pt x="477734" y="-23263"/>
                  <a:pt x="642719" y="20776"/>
                  <a:pt x="707169" y="0"/>
                </a:cubicBezTo>
                <a:cubicBezTo>
                  <a:pt x="746594" y="-988"/>
                  <a:pt x="779943" y="25440"/>
                  <a:pt x="779432" y="72263"/>
                </a:cubicBezTo>
                <a:cubicBezTo>
                  <a:pt x="786542" y="208131"/>
                  <a:pt x="758609" y="219478"/>
                  <a:pt x="779432" y="361305"/>
                </a:cubicBezTo>
                <a:cubicBezTo>
                  <a:pt x="772968" y="401481"/>
                  <a:pt x="749299" y="429567"/>
                  <a:pt x="707169" y="433568"/>
                </a:cubicBezTo>
                <a:cubicBezTo>
                  <a:pt x="546731" y="448060"/>
                  <a:pt x="534776" y="412526"/>
                  <a:pt x="383367" y="433568"/>
                </a:cubicBezTo>
                <a:cubicBezTo>
                  <a:pt x="231958" y="454610"/>
                  <a:pt x="183568" y="406748"/>
                  <a:pt x="72263" y="433568"/>
                </a:cubicBezTo>
                <a:cubicBezTo>
                  <a:pt x="32283" y="431688"/>
                  <a:pt x="5687" y="402401"/>
                  <a:pt x="0" y="361305"/>
                </a:cubicBezTo>
                <a:cubicBezTo>
                  <a:pt x="-27347" y="291265"/>
                  <a:pt x="1942" y="131770"/>
                  <a:pt x="0" y="72263"/>
                </a:cubicBezTo>
                <a:close/>
              </a:path>
              <a:path w="779432" h="433568" stroke="0" extrusionOk="0">
                <a:moveTo>
                  <a:pt x="0" y="72263"/>
                </a:moveTo>
                <a:cubicBezTo>
                  <a:pt x="-952" y="31766"/>
                  <a:pt x="22188" y="3815"/>
                  <a:pt x="72263" y="0"/>
                </a:cubicBezTo>
                <a:cubicBezTo>
                  <a:pt x="165088" y="-3226"/>
                  <a:pt x="283945" y="34688"/>
                  <a:pt x="402414" y="0"/>
                </a:cubicBezTo>
                <a:cubicBezTo>
                  <a:pt x="520883" y="-34688"/>
                  <a:pt x="629283" y="23936"/>
                  <a:pt x="707169" y="0"/>
                </a:cubicBezTo>
                <a:cubicBezTo>
                  <a:pt x="738849" y="-4503"/>
                  <a:pt x="786508" y="35734"/>
                  <a:pt x="779432" y="72263"/>
                </a:cubicBezTo>
                <a:cubicBezTo>
                  <a:pt x="799837" y="170353"/>
                  <a:pt x="750556" y="234125"/>
                  <a:pt x="779432" y="361305"/>
                </a:cubicBezTo>
                <a:cubicBezTo>
                  <a:pt x="782460" y="396287"/>
                  <a:pt x="745037" y="435363"/>
                  <a:pt x="707169" y="433568"/>
                </a:cubicBezTo>
                <a:cubicBezTo>
                  <a:pt x="628061" y="438651"/>
                  <a:pt x="457993" y="420701"/>
                  <a:pt x="389716" y="433568"/>
                </a:cubicBezTo>
                <a:cubicBezTo>
                  <a:pt x="321439" y="446435"/>
                  <a:pt x="184555" y="397613"/>
                  <a:pt x="72263" y="433568"/>
                </a:cubicBezTo>
                <a:cubicBezTo>
                  <a:pt x="29242" y="433390"/>
                  <a:pt x="2865" y="393358"/>
                  <a:pt x="0" y="361305"/>
                </a:cubicBezTo>
                <a:cubicBezTo>
                  <a:pt x="-1248" y="272643"/>
                  <a:pt x="13693" y="178323"/>
                  <a:pt x="0" y="72263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Rectangle : coins arrondis 223">
            <a:extLst>
              <a:ext uri="{FF2B5EF4-FFF2-40B4-BE49-F238E27FC236}">
                <a16:creationId xmlns:a16="http://schemas.microsoft.com/office/drawing/2014/main" id="{AC0E061F-6917-5263-C1F9-DC9FDF73B9DB}"/>
              </a:ext>
            </a:extLst>
          </p:cNvPr>
          <p:cNvSpPr/>
          <p:nvPr/>
        </p:nvSpPr>
        <p:spPr>
          <a:xfrm>
            <a:off x="992247" y="4014704"/>
            <a:ext cx="502579" cy="300351"/>
          </a:xfrm>
          <a:custGeom>
            <a:avLst/>
            <a:gdLst>
              <a:gd name="connsiteX0" fmla="*/ 0 w 502579"/>
              <a:gd name="connsiteY0" fmla="*/ 50060 h 300351"/>
              <a:gd name="connsiteX1" fmla="*/ 50060 w 502579"/>
              <a:gd name="connsiteY1" fmla="*/ 0 h 300351"/>
              <a:gd name="connsiteX2" fmla="*/ 452519 w 502579"/>
              <a:gd name="connsiteY2" fmla="*/ 0 h 300351"/>
              <a:gd name="connsiteX3" fmla="*/ 502579 w 502579"/>
              <a:gd name="connsiteY3" fmla="*/ 50060 h 300351"/>
              <a:gd name="connsiteX4" fmla="*/ 502579 w 502579"/>
              <a:gd name="connsiteY4" fmla="*/ 250291 h 300351"/>
              <a:gd name="connsiteX5" fmla="*/ 452519 w 502579"/>
              <a:gd name="connsiteY5" fmla="*/ 300351 h 300351"/>
              <a:gd name="connsiteX6" fmla="*/ 50060 w 502579"/>
              <a:gd name="connsiteY6" fmla="*/ 300351 h 300351"/>
              <a:gd name="connsiteX7" fmla="*/ 0 w 502579"/>
              <a:gd name="connsiteY7" fmla="*/ 250291 h 300351"/>
              <a:gd name="connsiteX8" fmla="*/ 0 w 502579"/>
              <a:gd name="connsiteY8" fmla="*/ 50060 h 30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579" h="300351" fill="none" extrusionOk="0">
                <a:moveTo>
                  <a:pt x="0" y="50060"/>
                </a:moveTo>
                <a:cubicBezTo>
                  <a:pt x="1834" y="25143"/>
                  <a:pt x="22916" y="5212"/>
                  <a:pt x="50060" y="0"/>
                </a:cubicBezTo>
                <a:cubicBezTo>
                  <a:pt x="234553" y="-3081"/>
                  <a:pt x="278658" y="11191"/>
                  <a:pt x="452519" y="0"/>
                </a:cubicBezTo>
                <a:cubicBezTo>
                  <a:pt x="484361" y="-5208"/>
                  <a:pt x="497227" y="20344"/>
                  <a:pt x="502579" y="50060"/>
                </a:cubicBezTo>
                <a:cubicBezTo>
                  <a:pt x="512976" y="145831"/>
                  <a:pt x="485354" y="194442"/>
                  <a:pt x="502579" y="250291"/>
                </a:cubicBezTo>
                <a:cubicBezTo>
                  <a:pt x="502224" y="277215"/>
                  <a:pt x="480596" y="294531"/>
                  <a:pt x="452519" y="300351"/>
                </a:cubicBezTo>
                <a:cubicBezTo>
                  <a:pt x="255044" y="307995"/>
                  <a:pt x="189168" y="288318"/>
                  <a:pt x="50060" y="300351"/>
                </a:cubicBezTo>
                <a:cubicBezTo>
                  <a:pt x="14688" y="300669"/>
                  <a:pt x="1423" y="275373"/>
                  <a:pt x="0" y="250291"/>
                </a:cubicBezTo>
                <a:cubicBezTo>
                  <a:pt x="-1013" y="191816"/>
                  <a:pt x="3986" y="106950"/>
                  <a:pt x="0" y="50060"/>
                </a:cubicBezTo>
                <a:close/>
              </a:path>
              <a:path w="502579" h="300351" stroke="0" extrusionOk="0">
                <a:moveTo>
                  <a:pt x="0" y="50060"/>
                </a:moveTo>
                <a:cubicBezTo>
                  <a:pt x="-3691" y="20136"/>
                  <a:pt x="19295" y="1170"/>
                  <a:pt x="50060" y="0"/>
                </a:cubicBezTo>
                <a:cubicBezTo>
                  <a:pt x="154857" y="-37769"/>
                  <a:pt x="256568" y="4278"/>
                  <a:pt x="452519" y="0"/>
                </a:cubicBezTo>
                <a:cubicBezTo>
                  <a:pt x="479552" y="-467"/>
                  <a:pt x="500139" y="27420"/>
                  <a:pt x="502579" y="50060"/>
                </a:cubicBezTo>
                <a:cubicBezTo>
                  <a:pt x="519408" y="111798"/>
                  <a:pt x="483225" y="185673"/>
                  <a:pt x="502579" y="250291"/>
                </a:cubicBezTo>
                <a:cubicBezTo>
                  <a:pt x="503588" y="275862"/>
                  <a:pt x="473141" y="299275"/>
                  <a:pt x="452519" y="300351"/>
                </a:cubicBezTo>
                <a:cubicBezTo>
                  <a:pt x="300905" y="314732"/>
                  <a:pt x="160578" y="264421"/>
                  <a:pt x="50060" y="300351"/>
                </a:cubicBezTo>
                <a:cubicBezTo>
                  <a:pt x="21295" y="302200"/>
                  <a:pt x="-4078" y="273208"/>
                  <a:pt x="0" y="250291"/>
                </a:cubicBezTo>
                <a:cubicBezTo>
                  <a:pt x="-3243" y="173451"/>
                  <a:pt x="8009" y="116266"/>
                  <a:pt x="0" y="5006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8ECEED74-6E0D-A755-20E3-EBECB6E8E6B7}"/>
              </a:ext>
            </a:extLst>
          </p:cNvPr>
          <p:cNvSpPr txBox="1"/>
          <p:nvPr/>
        </p:nvSpPr>
        <p:spPr>
          <a:xfrm>
            <a:off x="953476" y="4014838"/>
            <a:ext cx="5657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SGG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7" name="Rectangle : coins arrondis 226">
            <a:extLst>
              <a:ext uri="{FF2B5EF4-FFF2-40B4-BE49-F238E27FC236}">
                <a16:creationId xmlns:a16="http://schemas.microsoft.com/office/drawing/2014/main" id="{91C53456-6D89-FCB7-64DF-A014BF30AF6F}"/>
              </a:ext>
            </a:extLst>
          </p:cNvPr>
          <p:cNvSpPr/>
          <p:nvPr/>
        </p:nvSpPr>
        <p:spPr>
          <a:xfrm>
            <a:off x="969643" y="4398466"/>
            <a:ext cx="779432" cy="433568"/>
          </a:xfrm>
          <a:custGeom>
            <a:avLst/>
            <a:gdLst>
              <a:gd name="connsiteX0" fmla="*/ 0 w 779432"/>
              <a:gd name="connsiteY0" fmla="*/ 72263 h 433568"/>
              <a:gd name="connsiteX1" fmla="*/ 72263 w 779432"/>
              <a:gd name="connsiteY1" fmla="*/ 0 h 433568"/>
              <a:gd name="connsiteX2" fmla="*/ 389716 w 779432"/>
              <a:gd name="connsiteY2" fmla="*/ 0 h 433568"/>
              <a:gd name="connsiteX3" fmla="*/ 707169 w 779432"/>
              <a:gd name="connsiteY3" fmla="*/ 0 h 433568"/>
              <a:gd name="connsiteX4" fmla="*/ 779432 w 779432"/>
              <a:gd name="connsiteY4" fmla="*/ 72263 h 433568"/>
              <a:gd name="connsiteX5" fmla="*/ 779432 w 779432"/>
              <a:gd name="connsiteY5" fmla="*/ 361305 h 433568"/>
              <a:gd name="connsiteX6" fmla="*/ 707169 w 779432"/>
              <a:gd name="connsiteY6" fmla="*/ 433568 h 433568"/>
              <a:gd name="connsiteX7" fmla="*/ 383367 w 779432"/>
              <a:gd name="connsiteY7" fmla="*/ 433568 h 433568"/>
              <a:gd name="connsiteX8" fmla="*/ 72263 w 779432"/>
              <a:gd name="connsiteY8" fmla="*/ 433568 h 433568"/>
              <a:gd name="connsiteX9" fmla="*/ 0 w 779432"/>
              <a:gd name="connsiteY9" fmla="*/ 361305 h 433568"/>
              <a:gd name="connsiteX10" fmla="*/ 0 w 779432"/>
              <a:gd name="connsiteY10" fmla="*/ 72263 h 4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9432" h="433568" fill="none" extrusionOk="0">
                <a:moveTo>
                  <a:pt x="0" y="72263"/>
                </a:moveTo>
                <a:cubicBezTo>
                  <a:pt x="6735" y="40603"/>
                  <a:pt x="41172" y="-7721"/>
                  <a:pt x="72263" y="0"/>
                </a:cubicBezTo>
                <a:cubicBezTo>
                  <a:pt x="212864" y="-7994"/>
                  <a:pt x="301698" y="23263"/>
                  <a:pt x="389716" y="0"/>
                </a:cubicBezTo>
                <a:cubicBezTo>
                  <a:pt x="477734" y="-23263"/>
                  <a:pt x="642719" y="20776"/>
                  <a:pt x="707169" y="0"/>
                </a:cubicBezTo>
                <a:cubicBezTo>
                  <a:pt x="746594" y="-988"/>
                  <a:pt x="779943" y="25440"/>
                  <a:pt x="779432" y="72263"/>
                </a:cubicBezTo>
                <a:cubicBezTo>
                  <a:pt x="786542" y="208131"/>
                  <a:pt x="758609" y="219478"/>
                  <a:pt x="779432" y="361305"/>
                </a:cubicBezTo>
                <a:cubicBezTo>
                  <a:pt x="772968" y="401481"/>
                  <a:pt x="749299" y="429567"/>
                  <a:pt x="707169" y="433568"/>
                </a:cubicBezTo>
                <a:cubicBezTo>
                  <a:pt x="546731" y="448060"/>
                  <a:pt x="534776" y="412526"/>
                  <a:pt x="383367" y="433568"/>
                </a:cubicBezTo>
                <a:cubicBezTo>
                  <a:pt x="231958" y="454610"/>
                  <a:pt x="183568" y="406748"/>
                  <a:pt x="72263" y="433568"/>
                </a:cubicBezTo>
                <a:cubicBezTo>
                  <a:pt x="32283" y="431688"/>
                  <a:pt x="5687" y="402401"/>
                  <a:pt x="0" y="361305"/>
                </a:cubicBezTo>
                <a:cubicBezTo>
                  <a:pt x="-27347" y="291265"/>
                  <a:pt x="1942" y="131770"/>
                  <a:pt x="0" y="72263"/>
                </a:cubicBezTo>
                <a:close/>
              </a:path>
              <a:path w="779432" h="433568" stroke="0" extrusionOk="0">
                <a:moveTo>
                  <a:pt x="0" y="72263"/>
                </a:moveTo>
                <a:cubicBezTo>
                  <a:pt x="-952" y="31766"/>
                  <a:pt x="22188" y="3815"/>
                  <a:pt x="72263" y="0"/>
                </a:cubicBezTo>
                <a:cubicBezTo>
                  <a:pt x="165088" y="-3226"/>
                  <a:pt x="283945" y="34688"/>
                  <a:pt x="402414" y="0"/>
                </a:cubicBezTo>
                <a:cubicBezTo>
                  <a:pt x="520883" y="-34688"/>
                  <a:pt x="629283" y="23936"/>
                  <a:pt x="707169" y="0"/>
                </a:cubicBezTo>
                <a:cubicBezTo>
                  <a:pt x="738849" y="-4503"/>
                  <a:pt x="786508" y="35734"/>
                  <a:pt x="779432" y="72263"/>
                </a:cubicBezTo>
                <a:cubicBezTo>
                  <a:pt x="799837" y="170353"/>
                  <a:pt x="750556" y="234125"/>
                  <a:pt x="779432" y="361305"/>
                </a:cubicBezTo>
                <a:cubicBezTo>
                  <a:pt x="782460" y="396287"/>
                  <a:pt x="745037" y="435363"/>
                  <a:pt x="707169" y="433568"/>
                </a:cubicBezTo>
                <a:cubicBezTo>
                  <a:pt x="628061" y="438651"/>
                  <a:pt x="457993" y="420701"/>
                  <a:pt x="389716" y="433568"/>
                </a:cubicBezTo>
                <a:cubicBezTo>
                  <a:pt x="321439" y="446435"/>
                  <a:pt x="184555" y="397613"/>
                  <a:pt x="72263" y="433568"/>
                </a:cubicBezTo>
                <a:cubicBezTo>
                  <a:pt x="29242" y="433390"/>
                  <a:pt x="2865" y="393358"/>
                  <a:pt x="0" y="361305"/>
                </a:cubicBezTo>
                <a:cubicBezTo>
                  <a:pt x="-1248" y="272643"/>
                  <a:pt x="13693" y="178323"/>
                  <a:pt x="0" y="72263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86C2FCB6-4BC4-BA44-F4EA-6B18E1D005CD}"/>
              </a:ext>
            </a:extLst>
          </p:cNvPr>
          <p:cNvSpPr txBox="1"/>
          <p:nvPr/>
        </p:nvSpPr>
        <p:spPr>
          <a:xfrm>
            <a:off x="1586200" y="3876649"/>
            <a:ext cx="9348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>
                <a:solidFill>
                  <a:schemeClr val="bg1"/>
                </a:solidFill>
              </a:rPr>
              <a:t>object</a:t>
            </a:r>
            <a:r>
              <a:rPr lang="fr-CH" dirty="0">
                <a:solidFill>
                  <a:schemeClr val="bg1"/>
                </a:solidFill>
              </a:rPr>
              <a:t> </a:t>
            </a:r>
          </a:p>
          <a:p>
            <a:r>
              <a:rPr lang="fr-CH" dirty="0" err="1">
                <a:solidFill>
                  <a:schemeClr val="bg1"/>
                </a:solidFill>
              </a:rPr>
              <a:t>detection</a:t>
            </a:r>
            <a:r>
              <a:rPr lang="fr-CH" dirty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0EDE9598-054F-44BE-5BC9-6E8433E41965}"/>
              </a:ext>
            </a:extLst>
          </p:cNvPr>
          <p:cNvSpPr txBox="1"/>
          <p:nvPr/>
        </p:nvSpPr>
        <p:spPr>
          <a:xfrm>
            <a:off x="939450" y="4356490"/>
            <a:ext cx="8867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Relation </a:t>
            </a:r>
          </a:p>
          <a:p>
            <a:r>
              <a:rPr lang="fr-CH" dirty="0" err="1">
                <a:solidFill>
                  <a:schemeClr val="bg1"/>
                </a:solidFill>
              </a:rPr>
              <a:t>detection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EA202A3-C7DB-8A0F-F42D-BB06AE3D1C05}"/>
              </a:ext>
            </a:extLst>
          </p:cNvPr>
          <p:cNvSpPr txBox="1"/>
          <p:nvPr/>
        </p:nvSpPr>
        <p:spPr>
          <a:xfrm>
            <a:off x="3558191" y="3830337"/>
            <a:ext cx="5071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/>
              <a:t>Single-</a:t>
            </a:r>
            <a:r>
              <a:rPr lang="fr-CH" sz="1600" dirty="0" err="1"/>
              <a:t>vector</a:t>
            </a:r>
            <a:r>
              <a:rPr lang="fr-CH" sz="1600" dirty="0"/>
              <a:t> </a:t>
            </a:r>
            <a:r>
              <a:rPr lang="fr-CH" sz="1600" dirty="0" err="1"/>
              <a:t>embeddings</a:t>
            </a:r>
            <a:r>
              <a:rPr lang="fr-CH" sz="1600" dirty="0"/>
              <a:t> lose fine-</a:t>
            </a:r>
            <a:r>
              <a:rPr lang="fr-CH" sz="1600" dirty="0" err="1"/>
              <a:t>grained</a:t>
            </a:r>
            <a:r>
              <a:rPr lang="fr-CH" sz="1600" dirty="0"/>
              <a:t> </a:t>
            </a:r>
            <a:r>
              <a:rPr lang="fr-CH" sz="1600" dirty="0" err="1"/>
              <a:t>details</a:t>
            </a:r>
            <a:endParaRPr lang="fr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/>
              <a:t>Need </a:t>
            </a:r>
            <a:r>
              <a:rPr lang="fr-CH" sz="1600" dirty="0" err="1"/>
              <a:t>structured</a:t>
            </a:r>
            <a:r>
              <a:rPr lang="fr-CH" sz="1600" dirty="0"/>
              <a:t> </a:t>
            </a:r>
            <a:r>
              <a:rPr lang="fr-CH" sz="1600" dirty="0" err="1"/>
              <a:t>representations</a:t>
            </a:r>
            <a:endParaRPr lang="fr-CH" sz="1600" dirty="0"/>
          </a:p>
          <a:p>
            <a:r>
              <a:rPr lang="fr-CH" sz="1600" dirty="0"/>
              <a:t>=&gt; </a:t>
            </a:r>
            <a:r>
              <a:rPr lang="fr-CH" sz="1600" dirty="0" err="1"/>
              <a:t>Extract</a:t>
            </a:r>
            <a:r>
              <a:rPr lang="fr-CH" sz="1600" dirty="0"/>
              <a:t> </a:t>
            </a:r>
            <a:r>
              <a:rPr lang="fr-CH" sz="1600" dirty="0" err="1"/>
              <a:t>structured</a:t>
            </a:r>
            <a:r>
              <a:rPr lang="fr-CH" sz="1600" dirty="0"/>
              <a:t> </a:t>
            </a:r>
            <a:r>
              <a:rPr lang="fr-CH" sz="1600" dirty="0" err="1"/>
              <a:t>features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45306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14" grpId="0" animBg="1"/>
      <p:bldP spid="123" grpId="0"/>
      <p:bldP spid="124" grpId="0"/>
      <p:bldP spid="131" grpId="0"/>
      <p:bldP spid="132" grpId="0"/>
      <p:bldP spid="135" grpId="0"/>
      <p:bldP spid="137" grpId="0"/>
      <p:bldP spid="138" grpId="0"/>
      <p:bldP spid="139" grpId="0"/>
      <p:bldP spid="144" grpId="0"/>
      <p:bldP spid="152" grpId="0"/>
      <p:bldP spid="153" grpId="0"/>
      <p:bldP spid="169" grpId="0" animBg="1"/>
      <p:bldP spid="219" grpId="0"/>
      <p:bldP spid="220" grpId="0" animBg="1"/>
      <p:bldP spid="134" grpId="0"/>
      <p:bldP spid="222" grpId="0" animBg="1"/>
      <p:bldP spid="136" grpId="0"/>
      <p:bldP spid="226" grpId="0" animBg="1"/>
      <p:bldP spid="224" grpId="0" animBg="1"/>
      <p:bldP spid="150" grpId="0"/>
      <p:bldP spid="227" grpId="0" animBg="1"/>
      <p:bldP spid="142" grpId="0"/>
      <p:bldP spid="14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6531E-E431-DDEE-8A25-7ABF3AC07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846AC3-2FD6-FB8F-8ADE-7B019C0F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DF8E8A72-6994-3E38-7A83-6DBAF19A3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73E43E-1B17-4DE2-9394-C71D358DCC5D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25202F5-147F-B438-A8E0-A01B0A874DC2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EE5A280-4FA4-DACE-92B4-8886FE8A5E83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9908D0F-687A-C601-A91E-435C726D4384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22FB8D-AD07-38B0-4FF3-33AF19B160BF}"/>
              </a:ext>
            </a:extLst>
          </p:cNvPr>
          <p:cNvSpPr/>
          <p:nvPr/>
        </p:nvSpPr>
        <p:spPr>
          <a:xfrm>
            <a:off x="959842" y="240866"/>
            <a:ext cx="1813175" cy="1569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3FF26C1-71ED-71BF-1831-805DCFEB666E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393DCBB-7A98-2E1C-530C-101E8ADE1BE8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4A3AE842-5090-80B2-C462-553A701BF89B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 err="1"/>
              <a:t>Remote</a:t>
            </a:r>
            <a:r>
              <a:rPr lang="fr-CH" dirty="0"/>
              <a:t> </a:t>
            </a:r>
            <a:r>
              <a:rPr lang="fr-CH" dirty="0" err="1"/>
              <a:t>Sensing</a:t>
            </a:r>
            <a:r>
              <a:rPr lang="fr-CH" dirty="0"/>
              <a:t> </a:t>
            </a:r>
            <a:r>
              <a:rPr lang="fr-CH" dirty="0" err="1"/>
              <a:t>Datasets</a:t>
            </a:r>
            <a:r>
              <a:rPr lang="fr-CH" dirty="0"/>
              <a:t> </a:t>
            </a:r>
            <a:r>
              <a:rPr lang="fr-CH" dirty="0" err="1"/>
              <a:t>Analysis</a:t>
            </a:r>
            <a:br>
              <a:rPr lang="fr-CH" dirty="0"/>
            </a:b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F59A3B4-DDF8-00B3-FB76-0EB79476FAD6}"/>
              </a:ext>
            </a:extLst>
          </p:cNvPr>
          <p:cNvSpPr txBox="1"/>
          <p:nvPr/>
        </p:nvSpPr>
        <p:spPr>
          <a:xfrm>
            <a:off x="1453672" y="2891190"/>
            <a:ext cx="2637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Pairwise</a:t>
            </a:r>
            <a:r>
              <a:rPr lang="fr-FR" dirty="0"/>
              <a:t> Image </a:t>
            </a:r>
            <a:r>
              <a:rPr lang="fr-FR" dirty="0" err="1"/>
              <a:t>similarity</a:t>
            </a:r>
            <a:r>
              <a:rPr lang="fr-FR" dirty="0"/>
              <a:t> matrix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5AA6BFE-A847-99B1-601F-BF9C84E326EF}"/>
              </a:ext>
            </a:extLst>
          </p:cNvPr>
          <p:cNvSpPr txBox="1"/>
          <p:nvPr/>
        </p:nvSpPr>
        <p:spPr>
          <a:xfrm>
            <a:off x="5382439" y="2848955"/>
            <a:ext cx="2817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Pairwise</a:t>
            </a:r>
            <a:r>
              <a:rPr lang="fr-FR" dirty="0"/>
              <a:t> </a:t>
            </a:r>
            <a:r>
              <a:rPr lang="fr-FR" dirty="0" err="1"/>
              <a:t>caption</a:t>
            </a:r>
            <a:r>
              <a:rPr lang="fr-FR" dirty="0"/>
              <a:t> </a:t>
            </a:r>
            <a:r>
              <a:rPr lang="fr-FR" dirty="0" err="1"/>
              <a:t>similarity</a:t>
            </a:r>
            <a:r>
              <a:rPr lang="fr-FR" dirty="0"/>
              <a:t> matrix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75B89B3-DF43-D49A-B805-EDDF340BF210}"/>
              </a:ext>
            </a:extLst>
          </p:cNvPr>
          <p:cNvGrpSpPr/>
          <p:nvPr/>
        </p:nvGrpSpPr>
        <p:grpSpPr>
          <a:xfrm>
            <a:off x="798206" y="1259574"/>
            <a:ext cx="4948990" cy="1411834"/>
            <a:chOff x="1866013" y="1121409"/>
            <a:chExt cx="5029200" cy="142756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FB84D97-70A6-0DC4-B7E1-57F4F93A8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2639"/>
            <a:stretch>
              <a:fillRect/>
            </a:stretch>
          </p:blipFill>
          <p:spPr>
            <a:xfrm>
              <a:off x="1866013" y="1121409"/>
              <a:ext cx="5029200" cy="1287055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297F5B1B-7173-0E94-6D91-5AF53862E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96110" b="-4618"/>
            <a:stretch>
              <a:fillRect/>
            </a:stretch>
          </p:blipFill>
          <p:spPr>
            <a:xfrm>
              <a:off x="1866013" y="2407430"/>
              <a:ext cx="5029200" cy="141547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60F7EAD-FD2C-D40F-5D8A-AAC0882F37F6}"/>
              </a:ext>
            </a:extLst>
          </p:cNvPr>
          <p:cNvGrpSpPr/>
          <p:nvPr/>
        </p:nvGrpSpPr>
        <p:grpSpPr>
          <a:xfrm>
            <a:off x="854386" y="3149037"/>
            <a:ext cx="3634773" cy="1903929"/>
            <a:chOff x="854386" y="3093610"/>
            <a:chExt cx="3634773" cy="190392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7C448E4-3950-48C6-F6E9-4931112E2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4386" y="3093610"/>
              <a:ext cx="3634773" cy="190392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BF27AC-0D05-82ED-405B-C20328ADC949}"/>
                </a:ext>
              </a:extLst>
            </p:cNvPr>
            <p:cNvSpPr/>
            <p:nvPr/>
          </p:nvSpPr>
          <p:spPr>
            <a:xfrm>
              <a:off x="3371850" y="4045574"/>
              <a:ext cx="1117309" cy="857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1B4E848-718E-39B7-6289-0DA7D75AA3D3}"/>
              </a:ext>
            </a:extLst>
          </p:cNvPr>
          <p:cNvSpPr/>
          <p:nvPr/>
        </p:nvSpPr>
        <p:spPr>
          <a:xfrm>
            <a:off x="3524250" y="4197974"/>
            <a:ext cx="1117309" cy="857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018A4860-C0FA-7C1D-174C-2493F740D80A}"/>
              </a:ext>
            </a:extLst>
          </p:cNvPr>
          <p:cNvGrpSpPr/>
          <p:nvPr/>
        </p:nvGrpSpPr>
        <p:grpSpPr>
          <a:xfrm>
            <a:off x="4950963" y="3149037"/>
            <a:ext cx="3708056" cy="1961413"/>
            <a:chOff x="4950963" y="3093610"/>
            <a:chExt cx="3708056" cy="1961413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2F92713-0954-3922-8A41-9B93BA203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50963" y="3093610"/>
              <a:ext cx="3680275" cy="1903929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090311D-8EC4-BA67-3B72-146A34DF3557}"/>
                </a:ext>
              </a:extLst>
            </p:cNvPr>
            <p:cNvSpPr/>
            <p:nvPr/>
          </p:nvSpPr>
          <p:spPr>
            <a:xfrm>
              <a:off x="7541710" y="4045575"/>
              <a:ext cx="1117309" cy="1009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27532FEB-35A0-7138-BFCA-1E7D330915A1}"/>
              </a:ext>
            </a:extLst>
          </p:cNvPr>
          <p:cNvSpPr txBox="1"/>
          <p:nvPr/>
        </p:nvSpPr>
        <p:spPr>
          <a:xfrm>
            <a:off x="5844278" y="1872123"/>
            <a:ext cx="29052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dirty="0"/>
              <a:t>This </a:t>
            </a:r>
            <a:r>
              <a:rPr lang="fr-CH" dirty="0" err="1"/>
              <a:t>is</a:t>
            </a:r>
            <a:r>
              <a:rPr lang="fr-CH" dirty="0"/>
              <a:t> a </a:t>
            </a:r>
            <a:r>
              <a:rPr lang="fr-CH" dirty="0" err="1"/>
              <a:t>huge</a:t>
            </a:r>
            <a:r>
              <a:rPr lang="fr-CH" dirty="0"/>
              <a:t> </a:t>
            </a:r>
            <a:r>
              <a:rPr lang="fr-CH" dirty="0" err="1"/>
              <a:t>playground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basketball courts and tennis courts </a:t>
            </a:r>
            <a:r>
              <a:rPr lang="fr-CH" dirty="0" err="1"/>
              <a:t>planned</a:t>
            </a:r>
            <a:r>
              <a:rPr lang="fr-CH" dirty="0"/>
              <a:t> </a:t>
            </a:r>
            <a:r>
              <a:rPr lang="fr-CH" dirty="0" err="1"/>
              <a:t>orderly</a:t>
            </a:r>
            <a:r>
              <a:rPr lang="fr-CH" dirty="0"/>
              <a:t> </a:t>
            </a:r>
            <a:r>
              <a:rPr lang="fr-CH" dirty="0" err="1"/>
              <a:t>inside</a:t>
            </a:r>
            <a:r>
              <a:rPr lang="fr-CH" dirty="0"/>
              <a:t> </a:t>
            </a:r>
          </a:p>
        </p:txBody>
      </p:sp>
      <p:pic>
        <p:nvPicPr>
          <p:cNvPr id="26" name="Image 25" descr="Une image contenant texte, bâtiment, carte, plein air&#10;&#10;Le contenu généré par l’IA peut être incorrect.">
            <a:extLst>
              <a:ext uri="{FF2B5EF4-FFF2-40B4-BE49-F238E27FC236}">
                <a16:creationId xmlns:a16="http://schemas.microsoft.com/office/drawing/2014/main" id="{EFE1E604-673D-F9E8-BAC2-8DD84C7342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0455" y="660004"/>
            <a:ext cx="1132851" cy="11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EBA26-3381-C687-BACE-74A1ED95A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D063048-41BF-042E-250B-03068B241B4D}"/>
              </a:ext>
            </a:extLst>
          </p:cNvPr>
          <p:cNvSpPr/>
          <p:nvPr/>
        </p:nvSpPr>
        <p:spPr>
          <a:xfrm>
            <a:off x="1212129" y="1119464"/>
            <a:ext cx="7078488" cy="136622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4A852B-AC19-5C76-BE89-131AE952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50C52FF1-535A-2957-2965-971D72E44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0DF5E5-67DF-20EF-AFCB-1134DFA06C11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02DB04B-7CA7-BEBC-EFAC-FB9CF2EC0430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AFFE4AE-91E3-1F6A-7754-7BCD183D795E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E2B4D43-8D70-1132-EAA8-7135F1D84AF0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836131-4BEB-B4DA-7842-46A81EC943E9}"/>
              </a:ext>
            </a:extLst>
          </p:cNvPr>
          <p:cNvSpPr/>
          <p:nvPr/>
        </p:nvSpPr>
        <p:spPr>
          <a:xfrm>
            <a:off x="959842" y="240866"/>
            <a:ext cx="1813175" cy="1569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8A2AC0E-2C72-988E-B2F6-A24130B69716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00CC0AF-54EA-4C2F-9BF2-E8952C3A45BF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F5BA5607-49D4-CACA-C4AC-D2519DA1F3DD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Fine-</a:t>
            </a:r>
            <a:r>
              <a:rPr lang="fr-CH" dirty="0" err="1"/>
              <a:t>Grained</a:t>
            </a:r>
            <a:r>
              <a:rPr lang="fr-CH" dirty="0"/>
              <a:t> </a:t>
            </a:r>
            <a:r>
              <a:rPr lang="fr-CH" dirty="0" err="1"/>
              <a:t>Datasets</a:t>
            </a:r>
            <a:r>
              <a:rPr lang="fr-CH" dirty="0"/>
              <a:t> </a:t>
            </a:r>
            <a:r>
              <a:rPr lang="fr-CH" dirty="0" err="1"/>
              <a:t>Generation</a:t>
            </a:r>
            <a:endParaRPr lang="fr-CH" dirty="0"/>
          </a:p>
          <a:p>
            <a:br>
              <a:rPr lang="fr-CH" dirty="0"/>
            </a:b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601849D-ED44-7857-BCA6-D7CD083A0E55}"/>
              </a:ext>
            </a:extLst>
          </p:cNvPr>
          <p:cNvSpPr txBox="1"/>
          <p:nvPr/>
        </p:nvSpPr>
        <p:spPr>
          <a:xfrm>
            <a:off x="1199971" y="1502546"/>
            <a:ext cx="7212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You are an </a:t>
            </a:r>
            <a:r>
              <a:rPr lang="fr-FR" dirty="0" err="1"/>
              <a:t>advanced</a:t>
            </a:r>
            <a:r>
              <a:rPr lang="fr-FR" dirty="0"/>
              <a:t> AI model capable of </a:t>
            </a:r>
            <a:r>
              <a:rPr lang="fr-FR" dirty="0" err="1"/>
              <a:t>understanding</a:t>
            </a:r>
            <a:r>
              <a:rPr lang="fr-FR" dirty="0"/>
              <a:t> and </a:t>
            </a:r>
            <a:r>
              <a:rPr lang="fr-FR" dirty="0" err="1"/>
              <a:t>describing</a:t>
            </a:r>
            <a:r>
              <a:rPr lang="fr-FR" dirty="0"/>
              <a:t> </a:t>
            </a:r>
            <a:r>
              <a:rPr lang="fr-FR" dirty="0" err="1"/>
              <a:t>remote</a:t>
            </a:r>
            <a:r>
              <a:rPr lang="fr-FR" dirty="0"/>
              <a:t> </a:t>
            </a:r>
            <a:r>
              <a:rPr lang="fr-FR" dirty="0" err="1"/>
              <a:t>sensing</a:t>
            </a:r>
            <a:r>
              <a:rPr lang="fr-FR" dirty="0"/>
              <a:t> images.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task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to </a:t>
            </a:r>
            <a:r>
              <a:rPr lang="fr-FR" dirty="0" err="1"/>
              <a:t>generate</a:t>
            </a:r>
            <a:r>
              <a:rPr lang="fr-FR" dirty="0"/>
              <a:t> a </a:t>
            </a:r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textual</a:t>
            </a:r>
            <a:r>
              <a:rPr lang="fr-FR" dirty="0"/>
              <a:t> description of the image content. </a:t>
            </a:r>
            <a:r>
              <a:rPr lang="fr-FR" dirty="0" err="1"/>
              <a:t>Please</a:t>
            </a:r>
            <a:r>
              <a:rPr lang="fr-FR" dirty="0"/>
              <a:t> </a:t>
            </a:r>
            <a:r>
              <a:rPr lang="fr-FR" dirty="0" err="1"/>
              <a:t>ensure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description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clear</a:t>
            </a:r>
            <a:r>
              <a:rPr lang="fr-FR" dirty="0"/>
              <a:t>, concise, and captures the key </a:t>
            </a:r>
            <a:r>
              <a:rPr lang="fr-FR" dirty="0" err="1"/>
              <a:t>elements</a:t>
            </a:r>
            <a:r>
              <a:rPr lang="fr-FR" dirty="0"/>
              <a:t> of the </a:t>
            </a:r>
            <a:r>
              <a:rPr lang="fr-FR" dirty="0" err="1"/>
              <a:t>scene</a:t>
            </a:r>
            <a:r>
              <a:rPr lang="fr-FR" dirty="0"/>
              <a:t>. Start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 </a:t>
            </a:r>
            <a:r>
              <a:rPr lang="fr-FR" dirty="0" err="1"/>
              <a:t>immediately</a:t>
            </a:r>
            <a:r>
              <a:rPr lang="fr-FR" dirty="0"/>
              <a:t> by the description. 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383BA870-FDD5-66A0-A72B-AC8868E48570}"/>
              </a:ext>
            </a:extLst>
          </p:cNvPr>
          <p:cNvSpPr/>
          <p:nvPr/>
        </p:nvSpPr>
        <p:spPr>
          <a:xfrm>
            <a:off x="1212129" y="1119464"/>
            <a:ext cx="7078488" cy="323273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System Prompt</a:t>
            </a:r>
          </a:p>
        </p:txBody>
      </p:sp>
      <p:pic>
        <p:nvPicPr>
          <p:cNvPr id="18" name="Image 17" descr="Une image contenant car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A261442-201A-BCF2-1481-8F1ED21FF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06" y="2623900"/>
            <a:ext cx="2084300" cy="20843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4EC0D7E-BDE6-59E6-40A2-C56B123EF46D}"/>
              </a:ext>
            </a:extLst>
          </p:cNvPr>
          <p:cNvSpPr txBox="1"/>
          <p:nvPr/>
        </p:nvSpPr>
        <p:spPr>
          <a:xfrm>
            <a:off x="2934117" y="2623901"/>
            <a:ext cx="610042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Original </a:t>
            </a:r>
            <a:r>
              <a:rPr lang="fr-FR" b="1" dirty="0" err="1"/>
              <a:t>Caption</a:t>
            </a:r>
            <a:r>
              <a:rPr lang="fr-FR" b="1" dirty="0"/>
              <a:t>: </a:t>
            </a:r>
            <a:r>
              <a:rPr lang="fr-CH" dirty="0" err="1"/>
              <a:t>many</a:t>
            </a:r>
            <a:r>
              <a:rPr lang="fr-CH" dirty="0"/>
              <a:t> of the planes </a:t>
            </a:r>
            <a:r>
              <a:rPr lang="fr-CH" dirty="0" err="1"/>
              <a:t>were</a:t>
            </a:r>
            <a:r>
              <a:rPr lang="fr-CH" dirty="0"/>
              <a:t> </a:t>
            </a:r>
            <a:r>
              <a:rPr lang="fr-CH" dirty="0" err="1"/>
              <a:t>docked</a:t>
            </a:r>
            <a:r>
              <a:rPr lang="fr-CH" dirty="0"/>
              <a:t> on the </a:t>
            </a:r>
            <a:r>
              <a:rPr lang="fr-CH" dirty="0" err="1"/>
              <a:t>wide</a:t>
            </a:r>
            <a:r>
              <a:rPr lang="fr-CH" dirty="0"/>
              <a:t>. </a:t>
            </a:r>
          </a:p>
          <a:p>
            <a:pPr algn="just"/>
            <a:r>
              <a:rPr lang="fr-CH" b="1" dirty="0"/>
              <a:t>Fine </a:t>
            </a:r>
            <a:r>
              <a:rPr lang="fr-CH" b="1" dirty="0" err="1"/>
              <a:t>Grained</a:t>
            </a:r>
            <a:r>
              <a:rPr lang="fr-CH" b="1" dirty="0"/>
              <a:t> </a:t>
            </a:r>
            <a:r>
              <a:rPr lang="fr-CH" b="1" dirty="0" err="1"/>
              <a:t>Caption</a:t>
            </a:r>
            <a:r>
              <a:rPr lang="fr-CH" b="1" dirty="0"/>
              <a:t>: </a:t>
            </a:r>
            <a:r>
              <a:rPr lang="fr-CH" dirty="0"/>
              <a:t>The central structure </a:t>
            </a:r>
            <a:r>
              <a:rPr lang="fr-CH" dirty="0" err="1"/>
              <a:t>is</a:t>
            </a:r>
            <a:r>
              <a:rPr lang="fr-CH" dirty="0"/>
              <a:t> a long, </a:t>
            </a:r>
            <a:r>
              <a:rPr lang="fr-CH" dirty="0" err="1"/>
              <a:t>rectangular</a:t>
            </a:r>
            <a:r>
              <a:rPr lang="fr-CH" dirty="0"/>
              <a:t> building </a:t>
            </a:r>
            <a:r>
              <a:rPr lang="fr-CH" dirty="0" err="1"/>
              <a:t>with</a:t>
            </a:r>
            <a:r>
              <a:rPr lang="fr-CH" dirty="0"/>
              <a:t> a </a:t>
            </a:r>
            <a:r>
              <a:rPr lang="fr-CH" dirty="0" err="1"/>
              <a:t>brownish</a:t>
            </a:r>
            <a:r>
              <a:rPr lang="fr-CH" dirty="0"/>
              <a:t> roof. On </a:t>
            </a:r>
            <a:r>
              <a:rPr lang="fr-CH" dirty="0" err="1"/>
              <a:t>both</a:t>
            </a:r>
            <a:r>
              <a:rPr lang="fr-CH" dirty="0"/>
              <a:t> </a:t>
            </a:r>
            <a:r>
              <a:rPr lang="fr-CH" dirty="0" err="1"/>
              <a:t>sides</a:t>
            </a:r>
            <a:r>
              <a:rPr lang="fr-CH" dirty="0"/>
              <a:t> of </a:t>
            </a:r>
            <a:r>
              <a:rPr lang="fr-CH" dirty="0" err="1"/>
              <a:t>this</a:t>
            </a:r>
            <a:r>
              <a:rPr lang="fr-CH" dirty="0"/>
              <a:t> terminal, </a:t>
            </a:r>
            <a:r>
              <a:rPr lang="fr-CH" dirty="0" err="1"/>
              <a:t>several</a:t>
            </a:r>
            <a:r>
              <a:rPr lang="fr-CH" dirty="0"/>
              <a:t> </a:t>
            </a:r>
            <a:r>
              <a:rPr lang="fr-CH" dirty="0" err="1"/>
              <a:t>passenger</a:t>
            </a:r>
            <a:r>
              <a:rPr lang="fr-CH" dirty="0"/>
              <a:t> jet </a:t>
            </a:r>
            <a:r>
              <a:rPr lang="fr-CH" dirty="0" err="1"/>
              <a:t>airplanes</a:t>
            </a:r>
            <a:r>
              <a:rPr lang="fr-CH" dirty="0"/>
              <a:t> are visible, </a:t>
            </a:r>
            <a:r>
              <a:rPr lang="fr-CH" dirty="0" err="1"/>
              <a:t>parked</a:t>
            </a:r>
            <a:r>
              <a:rPr lang="fr-CH" dirty="0"/>
              <a:t> at </a:t>
            </a:r>
            <a:r>
              <a:rPr lang="fr-CH" dirty="0" err="1"/>
              <a:t>gates</a:t>
            </a:r>
            <a:r>
              <a:rPr lang="fr-CH" dirty="0"/>
              <a:t>. The </a:t>
            </a:r>
            <a:r>
              <a:rPr lang="fr-CH" dirty="0" err="1"/>
              <a:t>aircraft</a:t>
            </a:r>
            <a:r>
              <a:rPr lang="fr-CH" dirty="0"/>
              <a:t> are </a:t>
            </a:r>
            <a:r>
              <a:rPr lang="fr-CH" dirty="0" err="1"/>
              <a:t>predominantly</a:t>
            </a:r>
            <a:r>
              <a:rPr lang="fr-CH" dirty="0"/>
              <a:t> white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some</a:t>
            </a:r>
            <a:r>
              <a:rPr lang="fr-CH" dirty="0"/>
              <a:t> </a:t>
            </a:r>
            <a:r>
              <a:rPr lang="fr-CH" dirty="0" err="1"/>
              <a:t>markings</a:t>
            </a:r>
            <a:r>
              <a:rPr lang="fr-CH" dirty="0"/>
              <a:t>, and </a:t>
            </a:r>
            <a:r>
              <a:rPr lang="fr-CH" dirty="0" err="1"/>
              <a:t>they</a:t>
            </a:r>
            <a:r>
              <a:rPr lang="fr-CH" dirty="0"/>
              <a:t> are </a:t>
            </a:r>
            <a:r>
              <a:rPr lang="fr-CH" dirty="0" err="1"/>
              <a:t>connected</a:t>
            </a:r>
            <a:r>
              <a:rPr lang="fr-CH" dirty="0"/>
              <a:t> to the terminal building via jet bridges or </a:t>
            </a:r>
            <a:r>
              <a:rPr lang="fr-CH" dirty="0" err="1"/>
              <a:t>jetways</a:t>
            </a:r>
            <a:r>
              <a:rPr lang="fr-CH" dirty="0"/>
              <a:t>, </a:t>
            </a:r>
            <a:r>
              <a:rPr lang="fr-CH" dirty="0" err="1"/>
              <a:t>which</a:t>
            </a:r>
            <a:r>
              <a:rPr lang="fr-CH" dirty="0"/>
              <a:t> </a:t>
            </a:r>
            <a:r>
              <a:rPr lang="fr-CH" dirty="0" err="1"/>
              <a:t>allow</a:t>
            </a:r>
            <a:r>
              <a:rPr lang="fr-CH" dirty="0"/>
              <a:t> </a:t>
            </a:r>
            <a:r>
              <a:rPr lang="fr-CH" dirty="0" err="1"/>
              <a:t>passengers</a:t>
            </a:r>
            <a:r>
              <a:rPr lang="fr-CH" dirty="0"/>
              <a:t> to </a:t>
            </a:r>
            <a:r>
              <a:rPr lang="fr-CH" dirty="0" err="1"/>
              <a:t>board</a:t>
            </a:r>
            <a:r>
              <a:rPr lang="fr-CH" dirty="0"/>
              <a:t> and </a:t>
            </a:r>
            <a:r>
              <a:rPr lang="fr-CH" dirty="0" err="1"/>
              <a:t>disembark</a:t>
            </a:r>
            <a:r>
              <a:rPr lang="fr-CH" dirty="0"/>
              <a:t> </a:t>
            </a:r>
            <a:r>
              <a:rPr lang="fr-CH" dirty="0" err="1"/>
              <a:t>directly</a:t>
            </a:r>
            <a:r>
              <a:rPr lang="fr-CH" dirty="0"/>
              <a:t>. The </a:t>
            </a:r>
            <a:r>
              <a:rPr lang="fr-CH" dirty="0" err="1"/>
              <a:t>surrounding</a:t>
            </a:r>
            <a:r>
              <a:rPr lang="fr-CH" dirty="0"/>
              <a:t> area </a:t>
            </a:r>
            <a:r>
              <a:rPr lang="fr-CH" dirty="0" err="1"/>
              <a:t>is</a:t>
            </a:r>
            <a:r>
              <a:rPr lang="fr-CH" dirty="0"/>
              <a:t> an expansive </a:t>
            </a:r>
            <a:r>
              <a:rPr lang="fr-CH" dirty="0" err="1"/>
              <a:t>concrete</a:t>
            </a:r>
            <a:r>
              <a:rPr lang="fr-CH" dirty="0"/>
              <a:t> or </a:t>
            </a:r>
            <a:r>
              <a:rPr lang="fr-CH" dirty="0" err="1"/>
              <a:t>asphalt</a:t>
            </a:r>
            <a:r>
              <a:rPr lang="fr-CH" dirty="0"/>
              <a:t> tarmac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various</a:t>
            </a:r>
            <a:r>
              <a:rPr lang="fr-CH" dirty="0"/>
              <a:t> </a:t>
            </a:r>
            <a:r>
              <a:rPr lang="fr-CH" dirty="0" err="1"/>
              <a:t>painted</a:t>
            </a:r>
            <a:r>
              <a:rPr lang="fr-CH" dirty="0"/>
              <a:t> </a:t>
            </a:r>
            <a:r>
              <a:rPr lang="fr-CH" dirty="0" err="1"/>
              <a:t>lines</a:t>
            </a:r>
            <a:r>
              <a:rPr lang="fr-CH" dirty="0"/>
              <a:t> and </a:t>
            </a:r>
            <a:r>
              <a:rPr lang="fr-CH" dirty="0" err="1"/>
              <a:t>markings</a:t>
            </a:r>
            <a:r>
              <a:rPr lang="fr-CH" dirty="0"/>
              <a:t>, </a:t>
            </a:r>
            <a:r>
              <a:rPr lang="fr-CH" dirty="0" err="1"/>
              <a:t>including</a:t>
            </a:r>
            <a:r>
              <a:rPr lang="fr-CH" dirty="0"/>
              <a:t> </a:t>
            </a:r>
            <a:r>
              <a:rPr lang="fr-CH" dirty="0" err="1"/>
              <a:t>yellow</a:t>
            </a:r>
            <a:r>
              <a:rPr lang="fr-CH" dirty="0"/>
              <a:t> </a:t>
            </a:r>
            <a:r>
              <a:rPr lang="fr-CH" dirty="0" err="1"/>
              <a:t>lines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likely</a:t>
            </a:r>
            <a:r>
              <a:rPr lang="fr-CH" dirty="0"/>
              <a:t> </a:t>
            </a:r>
            <a:r>
              <a:rPr lang="fr-CH" dirty="0" err="1"/>
              <a:t>designate</a:t>
            </a:r>
            <a:r>
              <a:rPr lang="fr-CH" dirty="0"/>
              <a:t> taxiways or parking spots. There are </a:t>
            </a:r>
            <a:r>
              <a:rPr lang="fr-CH" dirty="0" err="1"/>
              <a:t>also</a:t>
            </a:r>
            <a:r>
              <a:rPr lang="fr-CH" dirty="0"/>
              <a:t> </a:t>
            </a:r>
            <a:r>
              <a:rPr lang="fr-CH" dirty="0" err="1"/>
              <a:t>smaller</a:t>
            </a:r>
            <a:r>
              <a:rPr lang="fr-CH" dirty="0"/>
              <a:t> </a:t>
            </a:r>
            <a:r>
              <a:rPr lang="fr-CH" dirty="0" err="1"/>
              <a:t>vehicles</a:t>
            </a:r>
            <a:r>
              <a:rPr lang="fr-CH" dirty="0"/>
              <a:t> and </a:t>
            </a:r>
            <a:r>
              <a:rPr lang="fr-CH" dirty="0" err="1"/>
              <a:t>ground</a:t>
            </a:r>
            <a:r>
              <a:rPr lang="fr-CH" dirty="0"/>
              <a:t> support </a:t>
            </a:r>
            <a:r>
              <a:rPr lang="fr-CH" dirty="0" err="1"/>
              <a:t>equipment</a:t>
            </a:r>
            <a:r>
              <a:rPr lang="fr-CH" dirty="0"/>
              <a:t> visible </a:t>
            </a:r>
            <a:r>
              <a:rPr lang="fr-CH" dirty="0" err="1"/>
              <a:t>near</a:t>
            </a:r>
            <a:r>
              <a:rPr lang="fr-CH" dirty="0"/>
              <a:t> the </a:t>
            </a:r>
            <a:r>
              <a:rPr lang="fr-CH" dirty="0" err="1"/>
              <a:t>aircraft</a:t>
            </a:r>
            <a:r>
              <a:rPr lang="fr-CH" dirty="0"/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B4572BF-0287-AEA3-D510-8BAE854AC66D}"/>
              </a:ext>
            </a:extLst>
          </p:cNvPr>
          <p:cNvSpPr txBox="1"/>
          <p:nvPr/>
        </p:nvSpPr>
        <p:spPr>
          <a:xfrm>
            <a:off x="2934116" y="2626833"/>
            <a:ext cx="610042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Original </a:t>
            </a:r>
            <a:r>
              <a:rPr lang="fr-FR" b="1" dirty="0" err="1"/>
              <a:t>Caption</a:t>
            </a:r>
            <a:r>
              <a:rPr lang="fr-FR" b="1" dirty="0"/>
              <a:t>: </a:t>
            </a:r>
            <a:r>
              <a:rPr lang="fr-CH" dirty="0" err="1">
                <a:highlight>
                  <a:srgbClr val="FFFF00"/>
                </a:highlight>
              </a:rPr>
              <a:t>many</a:t>
            </a:r>
            <a:r>
              <a:rPr lang="fr-CH" dirty="0"/>
              <a:t> of the </a:t>
            </a:r>
            <a:r>
              <a:rPr lang="fr-CH" dirty="0">
                <a:highlight>
                  <a:srgbClr val="00FFFF"/>
                </a:highlight>
              </a:rPr>
              <a:t>planes</a:t>
            </a:r>
            <a:r>
              <a:rPr lang="fr-CH" dirty="0"/>
              <a:t> </a:t>
            </a:r>
            <a:r>
              <a:rPr lang="fr-CH" dirty="0" err="1"/>
              <a:t>were</a:t>
            </a:r>
            <a:r>
              <a:rPr lang="fr-CH" dirty="0"/>
              <a:t> </a:t>
            </a:r>
            <a:r>
              <a:rPr lang="fr-CH" dirty="0" err="1">
                <a:highlight>
                  <a:srgbClr val="00FF00"/>
                </a:highlight>
              </a:rPr>
              <a:t>docked</a:t>
            </a:r>
            <a:r>
              <a:rPr lang="fr-CH" dirty="0"/>
              <a:t> on the </a:t>
            </a:r>
            <a:r>
              <a:rPr lang="fr-CH" dirty="0" err="1"/>
              <a:t>wide</a:t>
            </a:r>
            <a:r>
              <a:rPr lang="fr-CH" dirty="0"/>
              <a:t>. </a:t>
            </a:r>
          </a:p>
          <a:p>
            <a:pPr algn="just"/>
            <a:r>
              <a:rPr lang="fr-CH" b="1" dirty="0"/>
              <a:t>Fine </a:t>
            </a:r>
            <a:r>
              <a:rPr lang="fr-CH" b="1" dirty="0" err="1"/>
              <a:t>Grained</a:t>
            </a:r>
            <a:r>
              <a:rPr lang="fr-CH" b="1" dirty="0"/>
              <a:t> </a:t>
            </a:r>
            <a:r>
              <a:rPr lang="fr-CH" b="1" dirty="0" err="1"/>
              <a:t>Caption</a:t>
            </a:r>
            <a:r>
              <a:rPr lang="fr-CH" b="1" dirty="0"/>
              <a:t>: </a:t>
            </a:r>
            <a:r>
              <a:rPr lang="fr-CH" dirty="0"/>
              <a:t>The </a:t>
            </a:r>
            <a:r>
              <a:rPr lang="fr-CH" dirty="0">
                <a:highlight>
                  <a:srgbClr val="00FFFF"/>
                </a:highlight>
              </a:rPr>
              <a:t>central structure </a:t>
            </a:r>
            <a:r>
              <a:rPr lang="fr-CH" dirty="0" err="1"/>
              <a:t>is</a:t>
            </a:r>
            <a:r>
              <a:rPr lang="fr-CH" dirty="0"/>
              <a:t> a </a:t>
            </a:r>
            <a:r>
              <a:rPr lang="fr-CH" dirty="0">
                <a:highlight>
                  <a:srgbClr val="FFFF00"/>
                </a:highlight>
              </a:rPr>
              <a:t>long, </a:t>
            </a:r>
            <a:r>
              <a:rPr lang="fr-CH" dirty="0" err="1">
                <a:highlight>
                  <a:srgbClr val="FFFF00"/>
                </a:highlight>
              </a:rPr>
              <a:t>rectangular</a:t>
            </a:r>
            <a:r>
              <a:rPr lang="fr-CH" dirty="0">
                <a:highlight>
                  <a:srgbClr val="FFFF00"/>
                </a:highlight>
              </a:rPr>
              <a:t> building </a:t>
            </a:r>
            <a:r>
              <a:rPr lang="fr-CH" dirty="0" err="1">
                <a:highlight>
                  <a:srgbClr val="FFFF00"/>
                </a:highlight>
              </a:rPr>
              <a:t>with</a:t>
            </a:r>
            <a:r>
              <a:rPr lang="fr-CH" dirty="0">
                <a:highlight>
                  <a:srgbClr val="FFFF00"/>
                </a:highlight>
              </a:rPr>
              <a:t> a </a:t>
            </a:r>
            <a:r>
              <a:rPr lang="fr-CH" dirty="0" err="1">
                <a:highlight>
                  <a:srgbClr val="FFFF00"/>
                </a:highlight>
              </a:rPr>
              <a:t>brownish</a:t>
            </a:r>
            <a:r>
              <a:rPr lang="fr-CH" dirty="0">
                <a:highlight>
                  <a:srgbClr val="FFFF00"/>
                </a:highlight>
              </a:rPr>
              <a:t> roof</a:t>
            </a:r>
            <a:r>
              <a:rPr lang="fr-CH" dirty="0"/>
              <a:t>. </a:t>
            </a:r>
            <a:r>
              <a:rPr lang="fr-CH" dirty="0">
                <a:highlight>
                  <a:srgbClr val="00FF00"/>
                </a:highlight>
              </a:rPr>
              <a:t>On </a:t>
            </a:r>
            <a:r>
              <a:rPr lang="fr-CH" dirty="0" err="1">
                <a:highlight>
                  <a:srgbClr val="00FF00"/>
                </a:highlight>
              </a:rPr>
              <a:t>both</a:t>
            </a:r>
            <a:r>
              <a:rPr lang="fr-CH" dirty="0">
                <a:highlight>
                  <a:srgbClr val="00FF00"/>
                </a:highlight>
              </a:rPr>
              <a:t> </a:t>
            </a:r>
            <a:r>
              <a:rPr lang="fr-CH" dirty="0" err="1">
                <a:highlight>
                  <a:srgbClr val="00FF00"/>
                </a:highlight>
              </a:rPr>
              <a:t>sides</a:t>
            </a:r>
            <a:r>
              <a:rPr lang="fr-CH" dirty="0">
                <a:highlight>
                  <a:srgbClr val="00FF00"/>
                </a:highlight>
              </a:rPr>
              <a:t> of </a:t>
            </a:r>
            <a:r>
              <a:rPr lang="fr-CH" dirty="0" err="1">
                <a:highlight>
                  <a:srgbClr val="00FF00"/>
                </a:highlight>
              </a:rPr>
              <a:t>this</a:t>
            </a:r>
            <a:r>
              <a:rPr lang="fr-CH" dirty="0">
                <a:highlight>
                  <a:srgbClr val="00FF00"/>
                </a:highlight>
              </a:rPr>
              <a:t> terminal</a:t>
            </a:r>
            <a:r>
              <a:rPr lang="fr-CH" dirty="0"/>
              <a:t>, </a:t>
            </a:r>
            <a:r>
              <a:rPr lang="fr-CH" dirty="0" err="1">
                <a:highlight>
                  <a:srgbClr val="FFFF00"/>
                </a:highlight>
              </a:rPr>
              <a:t>several</a:t>
            </a:r>
            <a:r>
              <a:rPr lang="fr-CH" dirty="0"/>
              <a:t> </a:t>
            </a:r>
            <a:r>
              <a:rPr lang="fr-CH" dirty="0" err="1">
                <a:highlight>
                  <a:srgbClr val="00FFFF"/>
                </a:highlight>
              </a:rPr>
              <a:t>passenger</a:t>
            </a:r>
            <a:r>
              <a:rPr lang="fr-CH" dirty="0">
                <a:highlight>
                  <a:srgbClr val="00FFFF"/>
                </a:highlight>
              </a:rPr>
              <a:t> jet </a:t>
            </a:r>
            <a:r>
              <a:rPr lang="fr-CH" dirty="0" err="1">
                <a:highlight>
                  <a:srgbClr val="00FFFF"/>
                </a:highlight>
              </a:rPr>
              <a:t>airplanes</a:t>
            </a:r>
            <a:r>
              <a:rPr lang="fr-CH" dirty="0"/>
              <a:t> are visible, </a:t>
            </a:r>
            <a:r>
              <a:rPr lang="fr-CH" dirty="0" err="1">
                <a:highlight>
                  <a:srgbClr val="00FF00"/>
                </a:highlight>
              </a:rPr>
              <a:t>parked</a:t>
            </a:r>
            <a:r>
              <a:rPr lang="fr-CH" dirty="0">
                <a:highlight>
                  <a:srgbClr val="00FF00"/>
                </a:highlight>
              </a:rPr>
              <a:t> at</a:t>
            </a:r>
            <a:r>
              <a:rPr lang="fr-CH" dirty="0"/>
              <a:t> </a:t>
            </a:r>
            <a:r>
              <a:rPr lang="fr-CH" dirty="0" err="1">
                <a:highlight>
                  <a:srgbClr val="00FFFF"/>
                </a:highlight>
              </a:rPr>
              <a:t>gates</a:t>
            </a:r>
            <a:r>
              <a:rPr lang="fr-CH" dirty="0"/>
              <a:t>. The </a:t>
            </a:r>
            <a:r>
              <a:rPr lang="fr-CH" dirty="0" err="1">
                <a:highlight>
                  <a:srgbClr val="00FFFF"/>
                </a:highlight>
              </a:rPr>
              <a:t>aircraft</a:t>
            </a:r>
            <a:r>
              <a:rPr lang="fr-CH" dirty="0"/>
              <a:t> are </a:t>
            </a:r>
            <a:r>
              <a:rPr lang="fr-CH" dirty="0" err="1"/>
              <a:t>predominantly</a:t>
            </a:r>
            <a:r>
              <a:rPr lang="fr-CH" dirty="0"/>
              <a:t> </a:t>
            </a:r>
            <a:r>
              <a:rPr lang="fr-CH" dirty="0">
                <a:highlight>
                  <a:srgbClr val="FFFF00"/>
                </a:highlight>
              </a:rPr>
              <a:t>white </a:t>
            </a:r>
            <a:r>
              <a:rPr lang="fr-CH" dirty="0" err="1">
                <a:highlight>
                  <a:srgbClr val="FFFF00"/>
                </a:highlight>
              </a:rPr>
              <a:t>with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>
                <a:highlight>
                  <a:srgbClr val="FFFF00"/>
                </a:highlight>
              </a:rPr>
              <a:t>some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>
                <a:highlight>
                  <a:srgbClr val="FFFF00"/>
                </a:highlight>
              </a:rPr>
              <a:t>markings</a:t>
            </a:r>
            <a:r>
              <a:rPr lang="fr-CH" dirty="0"/>
              <a:t>, and </a:t>
            </a:r>
            <a:r>
              <a:rPr lang="fr-CH" dirty="0" err="1"/>
              <a:t>they</a:t>
            </a:r>
            <a:r>
              <a:rPr lang="fr-CH" dirty="0"/>
              <a:t> are </a:t>
            </a:r>
            <a:r>
              <a:rPr lang="fr-CH" dirty="0" err="1">
                <a:highlight>
                  <a:srgbClr val="00FF00"/>
                </a:highlight>
              </a:rPr>
              <a:t>connected</a:t>
            </a:r>
            <a:r>
              <a:rPr lang="fr-CH" dirty="0">
                <a:highlight>
                  <a:srgbClr val="00FF00"/>
                </a:highlight>
              </a:rPr>
              <a:t> to</a:t>
            </a:r>
            <a:r>
              <a:rPr lang="fr-CH" dirty="0"/>
              <a:t> the </a:t>
            </a:r>
            <a:r>
              <a:rPr lang="fr-CH" dirty="0">
                <a:highlight>
                  <a:srgbClr val="00FFFF"/>
                </a:highlight>
              </a:rPr>
              <a:t>terminal building</a:t>
            </a:r>
            <a:r>
              <a:rPr lang="fr-CH" dirty="0"/>
              <a:t> </a:t>
            </a:r>
            <a:r>
              <a:rPr lang="fr-CH" dirty="0">
                <a:highlight>
                  <a:srgbClr val="00FF00"/>
                </a:highlight>
              </a:rPr>
              <a:t>via jet bridges or </a:t>
            </a:r>
            <a:r>
              <a:rPr lang="fr-CH" dirty="0" err="1">
                <a:highlight>
                  <a:srgbClr val="00FF00"/>
                </a:highlight>
              </a:rPr>
              <a:t>jetways</a:t>
            </a:r>
            <a:r>
              <a:rPr lang="fr-CH" dirty="0"/>
              <a:t>, </a:t>
            </a:r>
            <a:r>
              <a:rPr lang="fr-CH" dirty="0" err="1"/>
              <a:t>which</a:t>
            </a:r>
            <a:r>
              <a:rPr lang="fr-CH" dirty="0"/>
              <a:t> </a:t>
            </a:r>
            <a:r>
              <a:rPr lang="fr-CH" dirty="0" err="1"/>
              <a:t>allow</a:t>
            </a:r>
            <a:r>
              <a:rPr lang="fr-CH" dirty="0"/>
              <a:t> </a:t>
            </a:r>
            <a:r>
              <a:rPr lang="fr-CH" dirty="0" err="1"/>
              <a:t>passengers</a:t>
            </a:r>
            <a:r>
              <a:rPr lang="fr-CH" dirty="0"/>
              <a:t> to </a:t>
            </a:r>
            <a:r>
              <a:rPr lang="fr-CH" dirty="0" err="1"/>
              <a:t>board</a:t>
            </a:r>
            <a:r>
              <a:rPr lang="fr-CH" dirty="0"/>
              <a:t> and </a:t>
            </a:r>
            <a:r>
              <a:rPr lang="fr-CH" dirty="0" err="1"/>
              <a:t>disembark</a:t>
            </a:r>
            <a:r>
              <a:rPr lang="fr-CH" dirty="0"/>
              <a:t> </a:t>
            </a:r>
            <a:r>
              <a:rPr lang="fr-CH" dirty="0" err="1"/>
              <a:t>directly</a:t>
            </a:r>
            <a:r>
              <a:rPr lang="fr-CH" dirty="0"/>
              <a:t>. The </a:t>
            </a:r>
            <a:r>
              <a:rPr lang="fr-CH" dirty="0" err="1"/>
              <a:t>surrounding</a:t>
            </a:r>
            <a:r>
              <a:rPr lang="fr-CH" dirty="0"/>
              <a:t> </a:t>
            </a:r>
            <a:r>
              <a:rPr lang="fr-CH" dirty="0">
                <a:highlight>
                  <a:srgbClr val="00FF00"/>
                </a:highlight>
              </a:rPr>
              <a:t>area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an expansive </a:t>
            </a:r>
            <a:r>
              <a:rPr lang="fr-CH" dirty="0" err="1"/>
              <a:t>concrete</a:t>
            </a:r>
            <a:r>
              <a:rPr lang="fr-CH" dirty="0"/>
              <a:t> or </a:t>
            </a:r>
            <a:r>
              <a:rPr lang="fr-CH" dirty="0" err="1"/>
              <a:t>asphalt</a:t>
            </a:r>
            <a:r>
              <a:rPr lang="fr-CH" dirty="0"/>
              <a:t> tarmac </a:t>
            </a:r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>
                <a:highlight>
                  <a:srgbClr val="FFFF00"/>
                </a:highlight>
              </a:rPr>
              <a:t>various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>
                <a:highlight>
                  <a:srgbClr val="FFFF00"/>
                </a:highlight>
              </a:rPr>
              <a:t>painted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>
                <a:highlight>
                  <a:srgbClr val="FFFF00"/>
                </a:highlight>
              </a:rPr>
              <a:t>lines</a:t>
            </a:r>
            <a:r>
              <a:rPr lang="fr-CH" dirty="0">
                <a:highlight>
                  <a:srgbClr val="FFFF00"/>
                </a:highlight>
              </a:rPr>
              <a:t> and </a:t>
            </a:r>
            <a:r>
              <a:rPr lang="fr-CH" dirty="0" err="1">
                <a:highlight>
                  <a:srgbClr val="FFFF00"/>
                </a:highlight>
              </a:rPr>
              <a:t>markings</a:t>
            </a:r>
            <a:r>
              <a:rPr lang="fr-CH" dirty="0">
                <a:highlight>
                  <a:srgbClr val="FFFF00"/>
                </a:highlight>
              </a:rPr>
              <a:t>, </a:t>
            </a:r>
            <a:r>
              <a:rPr lang="fr-CH" dirty="0" err="1">
                <a:highlight>
                  <a:srgbClr val="FFFF00"/>
                </a:highlight>
              </a:rPr>
              <a:t>including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>
                <a:highlight>
                  <a:srgbClr val="FFFF00"/>
                </a:highlight>
              </a:rPr>
              <a:t>yellow</a:t>
            </a:r>
            <a:r>
              <a:rPr lang="fr-CH" dirty="0">
                <a:highlight>
                  <a:srgbClr val="FFFF00"/>
                </a:highlight>
              </a:rPr>
              <a:t> </a:t>
            </a:r>
            <a:r>
              <a:rPr lang="fr-CH" dirty="0" err="1">
                <a:highlight>
                  <a:srgbClr val="FFFF00"/>
                </a:highlight>
              </a:rPr>
              <a:t>lines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likely</a:t>
            </a:r>
            <a:r>
              <a:rPr lang="fr-CH" dirty="0"/>
              <a:t> </a:t>
            </a:r>
            <a:r>
              <a:rPr lang="fr-CH" dirty="0" err="1"/>
              <a:t>designate</a:t>
            </a:r>
            <a:r>
              <a:rPr lang="fr-CH" dirty="0"/>
              <a:t> </a:t>
            </a:r>
            <a:r>
              <a:rPr lang="fr-CH" dirty="0">
                <a:highlight>
                  <a:srgbClr val="00FFFF"/>
                </a:highlight>
              </a:rPr>
              <a:t>taxiways</a:t>
            </a:r>
            <a:r>
              <a:rPr lang="fr-CH" dirty="0"/>
              <a:t> or </a:t>
            </a:r>
            <a:r>
              <a:rPr lang="fr-CH" dirty="0">
                <a:highlight>
                  <a:srgbClr val="00FFFF"/>
                </a:highlight>
              </a:rPr>
              <a:t>parking spots</a:t>
            </a:r>
            <a:r>
              <a:rPr lang="fr-CH" dirty="0"/>
              <a:t>. There are </a:t>
            </a:r>
            <a:r>
              <a:rPr lang="fr-CH" dirty="0" err="1"/>
              <a:t>also</a:t>
            </a:r>
            <a:r>
              <a:rPr lang="fr-CH" dirty="0"/>
              <a:t> </a:t>
            </a:r>
            <a:r>
              <a:rPr lang="fr-CH" dirty="0" err="1">
                <a:highlight>
                  <a:srgbClr val="FFFF00"/>
                </a:highlight>
              </a:rPr>
              <a:t>smaller</a:t>
            </a:r>
            <a:r>
              <a:rPr lang="fr-CH" dirty="0"/>
              <a:t> </a:t>
            </a:r>
            <a:r>
              <a:rPr lang="fr-CH" dirty="0" err="1">
                <a:highlight>
                  <a:srgbClr val="00FFFF"/>
                </a:highlight>
              </a:rPr>
              <a:t>vehicles</a:t>
            </a:r>
            <a:r>
              <a:rPr lang="fr-CH" dirty="0"/>
              <a:t> and </a:t>
            </a:r>
            <a:r>
              <a:rPr lang="fr-CH" dirty="0" err="1">
                <a:highlight>
                  <a:srgbClr val="FFFF00"/>
                </a:highlight>
              </a:rPr>
              <a:t>ground</a:t>
            </a:r>
            <a:r>
              <a:rPr lang="fr-CH" dirty="0">
                <a:highlight>
                  <a:srgbClr val="FFFF00"/>
                </a:highlight>
              </a:rPr>
              <a:t> support</a:t>
            </a:r>
            <a:r>
              <a:rPr lang="fr-CH" dirty="0"/>
              <a:t> </a:t>
            </a:r>
            <a:r>
              <a:rPr lang="fr-CH" dirty="0" err="1">
                <a:highlight>
                  <a:srgbClr val="00FFFF"/>
                </a:highlight>
              </a:rPr>
              <a:t>equipment</a:t>
            </a:r>
            <a:r>
              <a:rPr lang="fr-CH" dirty="0"/>
              <a:t> visible </a:t>
            </a:r>
            <a:r>
              <a:rPr lang="fr-CH" dirty="0" err="1">
                <a:highlight>
                  <a:srgbClr val="00FF00"/>
                </a:highlight>
              </a:rPr>
              <a:t>near</a:t>
            </a:r>
            <a:r>
              <a:rPr lang="fr-CH" dirty="0"/>
              <a:t> </a:t>
            </a:r>
            <a:r>
              <a:rPr lang="fr-CH" dirty="0">
                <a:highlight>
                  <a:srgbClr val="00FFFF"/>
                </a:highlight>
              </a:rPr>
              <a:t>the </a:t>
            </a:r>
            <a:r>
              <a:rPr lang="fr-CH" dirty="0" err="1">
                <a:highlight>
                  <a:srgbClr val="00FFFF"/>
                </a:highlight>
              </a:rPr>
              <a:t>aircraft</a:t>
            </a:r>
            <a:r>
              <a:rPr lang="fr-CH" dirty="0"/>
              <a:t>.</a:t>
            </a:r>
          </a:p>
          <a:p>
            <a:pPr algn="ctr"/>
            <a:r>
              <a:rPr lang="fr-FR" dirty="0">
                <a:highlight>
                  <a:srgbClr val="00FFFF"/>
                </a:highlight>
              </a:rPr>
              <a:t> --- </a:t>
            </a:r>
            <a:r>
              <a:rPr lang="fr-FR" dirty="0" err="1">
                <a:highlight>
                  <a:srgbClr val="00FFFF"/>
                </a:highlight>
              </a:rPr>
              <a:t>Objects</a:t>
            </a:r>
            <a:r>
              <a:rPr lang="fr-FR" dirty="0"/>
              <a:t> | </a:t>
            </a:r>
            <a:r>
              <a:rPr lang="fr-FR" dirty="0">
                <a:highlight>
                  <a:srgbClr val="FFFF00"/>
                </a:highlight>
              </a:rPr>
              <a:t>--- </a:t>
            </a:r>
            <a:r>
              <a:rPr lang="fr-FR" dirty="0" err="1">
                <a:highlight>
                  <a:srgbClr val="FFFF00"/>
                </a:highlight>
              </a:rPr>
              <a:t>Attributes</a:t>
            </a:r>
            <a:r>
              <a:rPr lang="fr-FR" dirty="0"/>
              <a:t> | </a:t>
            </a:r>
            <a:r>
              <a:rPr lang="fr-FR" dirty="0">
                <a:highlight>
                  <a:srgbClr val="00FF00"/>
                </a:highlight>
              </a:rPr>
              <a:t>--- Relations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3560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6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5E6DF-65D5-DB13-98BD-7EDAE3A9A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B80F0B-FE32-3365-513C-2E64EE1B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774B1E83-5944-1769-C0F4-3D89DD0E0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429EB3-A5B3-5730-0399-C95197584FAA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1FA39F3-CE9B-E567-916B-53474533B6C6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36DA7B1-66A8-E5C6-5EC6-BAC3BEFEACA9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ABF225C-A73E-7263-D59B-DBC3D406ADDC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C00970-5860-6D16-758B-5B854AE5D829}"/>
              </a:ext>
            </a:extLst>
          </p:cNvPr>
          <p:cNvSpPr/>
          <p:nvPr/>
        </p:nvSpPr>
        <p:spPr>
          <a:xfrm>
            <a:off x="959842" y="240866"/>
            <a:ext cx="1813175" cy="1569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A7D640B-B7B3-AB12-B924-13C243595212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BF192EF-AD76-E78F-48D2-4C645969FDC2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FF32657E-25E1-E45C-4F7B-EAF703A2F9CE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Fine-</a:t>
            </a:r>
            <a:r>
              <a:rPr lang="fr-CH" dirty="0" err="1"/>
              <a:t>Grained</a:t>
            </a:r>
            <a:r>
              <a:rPr lang="fr-CH" dirty="0"/>
              <a:t> vs Original </a:t>
            </a:r>
            <a:r>
              <a:rPr lang="fr-CH" dirty="0" err="1"/>
              <a:t>Dataset</a:t>
            </a:r>
            <a:endParaRPr lang="fr-CH" dirty="0"/>
          </a:p>
          <a:p>
            <a:br>
              <a:rPr lang="fr-CH" dirty="0"/>
            </a:b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654B29D-ACBA-5B72-3447-BBAD102CC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454" y="1022318"/>
            <a:ext cx="4323546" cy="198162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FD34BCB-7033-FB4F-1721-63EFA9EE0E9B}"/>
              </a:ext>
            </a:extLst>
          </p:cNvPr>
          <p:cNvSpPr txBox="1"/>
          <p:nvPr/>
        </p:nvSpPr>
        <p:spPr>
          <a:xfrm>
            <a:off x="1258942" y="1394631"/>
            <a:ext cx="201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Pairwise</a:t>
            </a:r>
            <a:r>
              <a:rPr lang="fr-FR" sz="1600" dirty="0"/>
              <a:t> </a:t>
            </a:r>
            <a:r>
              <a:rPr lang="fr-FR" sz="1600" dirty="0" err="1"/>
              <a:t>caption</a:t>
            </a:r>
            <a:r>
              <a:rPr lang="fr-FR" sz="1600" dirty="0"/>
              <a:t> </a:t>
            </a:r>
            <a:r>
              <a:rPr lang="fr-FR" sz="1600" dirty="0" err="1"/>
              <a:t>similarity</a:t>
            </a:r>
            <a:r>
              <a:rPr lang="fr-FR" sz="1600" dirty="0"/>
              <a:t> distribution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CB3AE3D-644A-DBAF-22B2-DDC354B8F8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" r="57895" b="12592"/>
          <a:stretch>
            <a:fillRect/>
          </a:stretch>
        </p:blipFill>
        <p:spPr>
          <a:xfrm>
            <a:off x="1473823" y="2073144"/>
            <a:ext cx="1268629" cy="36271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D8B987C-DA7E-C2F2-A99C-003ABC40D3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763"/>
          <a:stretch>
            <a:fillRect/>
          </a:stretch>
        </p:blipFill>
        <p:spPr>
          <a:xfrm>
            <a:off x="1461666" y="2379687"/>
            <a:ext cx="1607924" cy="41597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04A58DD-7992-7F2B-10ED-4338410A69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" b="51938"/>
          <a:stretch>
            <a:fillRect/>
          </a:stretch>
        </p:blipFill>
        <p:spPr>
          <a:xfrm>
            <a:off x="972000" y="3111593"/>
            <a:ext cx="3996408" cy="115434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7CA38CF-0960-2439-A77B-CE45B07E49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998" b="-2606"/>
          <a:stretch>
            <a:fillRect/>
          </a:stretch>
        </p:blipFill>
        <p:spPr>
          <a:xfrm>
            <a:off x="943287" y="4581872"/>
            <a:ext cx="3996408" cy="51898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7AE4598-643A-203D-EF6A-B5107F6916C8}"/>
              </a:ext>
            </a:extLst>
          </p:cNvPr>
          <p:cNvSpPr txBox="1"/>
          <p:nvPr/>
        </p:nvSpPr>
        <p:spPr>
          <a:xfrm>
            <a:off x="2856070" y="4163577"/>
            <a:ext cx="213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.</a:t>
            </a:r>
          </a:p>
          <a:p>
            <a:r>
              <a:rPr lang="fr-FR" sz="800" dirty="0"/>
              <a:t>.</a:t>
            </a:r>
          </a:p>
          <a:p>
            <a:r>
              <a:rPr lang="fr-FR" sz="800" dirty="0"/>
              <a:t>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88A7C0A-67C4-073D-2127-A918645F6095}"/>
              </a:ext>
            </a:extLst>
          </p:cNvPr>
          <p:cNvSpPr txBox="1"/>
          <p:nvPr/>
        </p:nvSpPr>
        <p:spPr>
          <a:xfrm>
            <a:off x="4689890" y="3665922"/>
            <a:ext cx="3424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Model </a:t>
            </a:r>
            <a:r>
              <a:rPr lang="fr-FR" sz="1600" dirty="0" err="1"/>
              <a:t>Retrieval</a:t>
            </a:r>
            <a:r>
              <a:rPr lang="fr-FR" sz="1600" dirty="0"/>
              <a:t> </a:t>
            </a:r>
          </a:p>
          <a:p>
            <a:pPr algn="ctr"/>
            <a:r>
              <a:rPr lang="fr-FR" sz="1600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0588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63979-FB6E-A5E3-AF67-E5C11DB67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81F3F6-0114-0F7C-2DA6-11209BBC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7F0766FD-68FE-2AA5-A012-02310AA6E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7A622B-85AD-C6C1-2B3D-8E5BE5A05890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ADB4AE3-98EF-8063-29BB-47CE2743FE8E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1E35997-E388-0960-3821-F1B7DFFEA89F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A92E435-0F90-98B8-4C25-1E26858490B6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817281-9FAE-D7B0-D30B-E005264C1824}"/>
              </a:ext>
            </a:extLst>
          </p:cNvPr>
          <p:cNvSpPr/>
          <p:nvPr/>
        </p:nvSpPr>
        <p:spPr>
          <a:xfrm>
            <a:off x="959842" y="240866"/>
            <a:ext cx="1813175" cy="1569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12609CC-4952-F300-7FAD-C494739CB9C9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622C181-D1EC-1B97-23C1-81D220587CA6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700EA40F-9CE1-74CD-020A-A06A603ACA68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Human </a:t>
            </a:r>
            <a:r>
              <a:rPr lang="fr-CH" dirty="0" err="1"/>
              <a:t>evaluation</a:t>
            </a:r>
            <a:endParaRPr lang="fr-CH" dirty="0"/>
          </a:p>
          <a:p>
            <a:br>
              <a:rPr lang="fr-CH" dirty="0"/>
            </a:b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4D9DAF6-6391-790A-732D-3977A45BB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030" y="718389"/>
            <a:ext cx="4184234" cy="418423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5DFA68E-16B2-9EF8-A98F-8C648DCD5F9C}"/>
              </a:ext>
            </a:extLst>
          </p:cNvPr>
          <p:cNvSpPr txBox="1"/>
          <p:nvPr/>
        </p:nvSpPr>
        <p:spPr>
          <a:xfrm>
            <a:off x="760975" y="1027811"/>
            <a:ext cx="380405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Original </a:t>
            </a:r>
            <a:r>
              <a:rPr lang="fr-FR" b="1" dirty="0" err="1"/>
              <a:t>caption</a:t>
            </a:r>
            <a:r>
              <a:rPr lang="fr-FR" b="1" dirty="0"/>
              <a:t>: </a:t>
            </a:r>
            <a:r>
              <a:rPr lang="fr-FR" dirty="0"/>
              <a:t>There are </a:t>
            </a:r>
            <a:r>
              <a:rPr lang="fr-FR" dirty="0" err="1"/>
              <a:t>some</a:t>
            </a:r>
            <a:r>
              <a:rPr lang="fr-FR" dirty="0"/>
              <a:t> buildings </a:t>
            </a:r>
            <a:r>
              <a:rPr lang="fr-FR" dirty="0" err="1"/>
              <a:t>beside</a:t>
            </a:r>
            <a:r>
              <a:rPr lang="fr-FR" dirty="0"/>
              <a:t> the tennis courts.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Fine-</a:t>
            </a:r>
            <a:r>
              <a:rPr lang="fr-FR" b="1" dirty="0" err="1"/>
              <a:t>Grained</a:t>
            </a:r>
            <a:r>
              <a:rPr lang="fr-FR" b="1" dirty="0"/>
              <a:t> </a:t>
            </a:r>
            <a:r>
              <a:rPr lang="fr-FR" b="1" dirty="0" err="1"/>
              <a:t>caption</a:t>
            </a:r>
            <a:r>
              <a:rPr lang="fr-FR" b="1" dirty="0"/>
              <a:t>: </a:t>
            </a:r>
            <a:r>
              <a:rPr lang="fr-FR" dirty="0"/>
              <a:t>The </a:t>
            </a:r>
            <a:r>
              <a:rPr lang="fr-FR" dirty="0" err="1"/>
              <a:t>remote</a:t>
            </a:r>
            <a:r>
              <a:rPr lang="fr-FR" dirty="0"/>
              <a:t> </a:t>
            </a:r>
            <a:r>
              <a:rPr lang="fr-FR" dirty="0" err="1"/>
              <a:t>sensing</a:t>
            </a:r>
            <a:r>
              <a:rPr lang="fr-FR" dirty="0"/>
              <a:t> image shows a sports </a:t>
            </a:r>
            <a:r>
              <a:rPr lang="fr-FR" dirty="0" err="1"/>
              <a:t>complex</a:t>
            </a:r>
            <a:r>
              <a:rPr lang="fr-FR" dirty="0"/>
              <a:t> and </a:t>
            </a:r>
            <a:r>
              <a:rPr lang="fr-FR" dirty="0" err="1"/>
              <a:t>residential</a:t>
            </a:r>
            <a:r>
              <a:rPr lang="fr-FR" dirty="0"/>
              <a:t> area. The sports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includes</a:t>
            </a:r>
            <a:r>
              <a:rPr lang="fr-FR" dirty="0"/>
              <a:t> a large green </a:t>
            </a:r>
            <a:r>
              <a:rPr lang="fr-FR" dirty="0" err="1"/>
              <a:t>field</a:t>
            </a:r>
            <a:r>
              <a:rPr lang="fr-FR" dirty="0"/>
              <a:t>, </a:t>
            </a:r>
            <a:r>
              <a:rPr lang="fr-FR" dirty="0" err="1"/>
              <a:t>likely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for soccer or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 sports, and </a:t>
            </a:r>
            <a:r>
              <a:rPr lang="fr-FR" dirty="0" err="1"/>
              <a:t>several</a:t>
            </a:r>
            <a:r>
              <a:rPr lang="fr-FR" dirty="0"/>
              <a:t> tennis courts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blue</a:t>
            </a:r>
            <a:r>
              <a:rPr lang="fr-FR" dirty="0"/>
              <a:t> surfaces and white </a:t>
            </a:r>
            <a:r>
              <a:rPr lang="fr-FR" dirty="0" err="1"/>
              <a:t>lines</a:t>
            </a:r>
            <a:r>
              <a:rPr lang="fr-FR" dirty="0"/>
              <a:t>. Adjacent to the </a:t>
            </a:r>
            <a:r>
              <a:rPr lang="fr-FR" dirty="0" err="1"/>
              <a:t>field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building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brown</a:t>
            </a:r>
            <a:r>
              <a:rPr lang="fr-FR" dirty="0"/>
              <a:t> roof. The </a:t>
            </a:r>
            <a:r>
              <a:rPr lang="fr-FR" dirty="0" err="1"/>
              <a:t>residential</a:t>
            </a:r>
            <a:r>
              <a:rPr lang="fr-FR" dirty="0"/>
              <a:t> area </a:t>
            </a:r>
            <a:r>
              <a:rPr lang="fr-FR" dirty="0" err="1"/>
              <a:t>features</a:t>
            </a:r>
            <a:r>
              <a:rPr lang="fr-FR" dirty="0"/>
              <a:t> </a:t>
            </a:r>
            <a:r>
              <a:rPr lang="fr-FR" dirty="0" err="1"/>
              <a:t>houses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varying</a:t>
            </a:r>
            <a:r>
              <a:rPr lang="fr-FR" dirty="0"/>
              <a:t> roof </a:t>
            </a:r>
            <a:r>
              <a:rPr lang="fr-FR" dirty="0" err="1"/>
              <a:t>colors</a:t>
            </a:r>
            <a:r>
              <a:rPr lang="fr-FR" dirty="0"/>
              <a:t>, </a:t>
            </a:r>
            <a:r>
              <a:rPr lang="fr-FR" dirty="0" err="1"/>
              <a:t>including</a:t>
            </a:r>
            <a:r>
              <a:rPr lang="fr-FR" dirty="0"/>
              <a:t> gray and </a:t>
            </a:r>
            <a:r>
              <a:rPr lang="fr-FR" dirty="0" err="1"/>
              <a:t>brown</a:t>
            </a:r>
            <a:r>
              <a:rPr lang="fr-FR" dirty="0"/>
              <a:t>, </a:t>
            </a:r>
            <a:r>
              <a:rPr lang="fr-FR" dirty="0" err="1"/>
              <a:t>surrounded</a:t>
            </a:r>
            <a:r>
              <a:rPr lang="fr-FR" dirty="0"/>
              <a:t> by green </a:t>
            </a:r>
            <a:r>
              <a:rPr lang="fr-FR" dirty="0" err="1"/>
              <a:t>lawns</a:t>
            </a:r>
            <a:r>
              <a:rPr lang="fr-FR" dirty="0"/>
              <a:t> and </a:t>
            </a:r>
            <a:r>
              <a:rPr lang="fr-FR" dirty="0" err="1"/>
              <a:t>trees</a:t>
            </a:r>
            <a:r>
              <a:rPr lang="fr-FR" dirty="0"/>
              <a:t>. A </a:t>
            </a:r>
            <a:r>
              <a:rPr lang="fr-FR" dirty="0" err="1"/>
              <a:t>curved</a:t>
            </a:r>
            <a:r>
              <a:rPr lang="fr-FR" dirty="0"/>
              <a:t> road </a:t>
            </a:r>
            <a:r>
              <a:rPr lang="fr-FR" dirty="0" err="1"/>
              <a:t>is</a:t>
            </a:r>
            <a:r>
              <a:rPr lang="fr-FR" dirty="0"/>
              <a:t> visible </a:t>
            </a:r>
            <a:r>
              <a:rPr lang="fr-FR" dirty="0" err="1"/>
              <a:t>near</a:t>
            </a:r>
            <a:r>
              <a:rPr lang="fr-FR" dirty="0"/>
              <a:t> the </a:t>
            </a:r>
            <a:r>
              <a:rPr lang="fr-FR" dirty="0" err="1"/>
              <a:t>houses</a:t>
            </a:r>
            <a:r>
              <a:rPr lang="fr-FR" dirty="0"/>
              <a:t>, </a:t>
            </a:r>
            <a:r>
              <a:rPr lang="fr-FR" dirty="0" err="1"/>
              <a:t>suggesting</a:t>
            </a:r>
            <a:r>
              <a:rPr lang="fr-FR" dirty="0"/>
              <a:t> a </a:t>
            </a:r>
            <a:r>
              <a:rPr lang="fr-FR" dirty="0" err="1"/>
              <a:t>suburban</a:t>
            </a:r>
            <a:r>
              <a:rPr lang="fr-FR" dirty="0"/>
              <a:t> </a:t>
            </a:r>
            <a:r>
              <a:rPr lang="fr-FR" dirty="0" err="1"/>
              <a:t>neighborhood</a:t>
            </a:r>
            <a:r>
              <a:rPr lang="fr-FR" dirty="0"/>
              <a:t> setting. The image highlights the </a:t>
            </a:r>
            <a:r>
              <a:rPr lang="fr-FR" dirty="0" err="1"/>
              <a:t>integration</a:t>
            </a:r>
            <a:r>
              <a:rPr lang="fr-FR" dirty="0"/>
              <a:t> of </a:t>
            </a:r>
            <a:r>
              <a:rPr lang="fr-FR" dirty="0" err="1"/>
              <a:t>recreational</a:t>
            </a:r>
            <a:r>
              <a:rPr lang="fr-FR" dirty="0"/>
              <a:t> </a:t>
            </a:r>
            <a:r>
              <a:rPr lang="fr-FR" dirty="0" err="1"/>
              <a:t>facilities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a </a:t>
            </a:r>
            <a:r>
              <a:rPr lang="fr-FR" dirty="0" err="1"/>
              <a:t>residential</a:t>
            </a:r>
            <a:r>
              <a:rPr lang="fr-FR" dirty="0"/>
              <a:t> </a:t>
            </a:r>
            <a:r>
              <a:rPr lang="fr-FR" dirty="0" err="1"/>
              <a:t>environment</a:t>
            </a:r>
            <a:r>
              <a:rPr lang="fr-FR" dirty="0"/>
              <a:t>.</a:t>
            </a:r>
          </a:p>
          <a:p>
            <a:pPr algn="just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13BB4E-2209-2A96-6703-DB98B23EB6DA}"/>
              </a:ext>
            </a:extLst>
          </p:cNvPr>
          <p:cNvSpPr/>
          <p:nvPr/>
        </p:nvSpPr>
        <p:spPr>
          <a:xfrm>
            <a:off x="5969038" y="3480060"/>
            <a:ext cx="1376218" cy="143179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46B68C-BEA8-0543-07DE-230611EA3D6E}"/>
              </a:ext>
            </a:extLst>
          </p:cNvPr>
          <p:cNvSpPr txBox="1"/>
          <p:nvPr/>
        </p:nvSpPr>
        <p:spPr>
          <a:xfrm>
            <a:off x="760974" y="1026517"/>
            <a:ext cx="380405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Original </a:t>
            </a:r>
            <a:r>
              <a:rPr lang="fr-FR" b="1" dirty="0" err="1"/>
              <a:t>caption</a:t>
            </a:r>
            <a:r>
              <a:rPr lang="fr-FR" b="1" dirty="0"/>
              <a:t>: </a:t>
            </a:r>
            <a:r>
              <a:rPr lang="fr-FR" dirty="0"/>
              <a:t>There are </a:t>
            </a:r>
            <a:r>
              <a:rPr lang="fr-FR" dirty="0" err="1">
                <a:highlight>
                  <a:srgbClr val="FFFF00"/>
                </a:highlight>
              </a:rPr>
              <a:t>some</a:t>
            </a:r>
            <a:r>
              <a:rPr lang="fr-FR" dirty="0"/>
              <a:t> </a:t>
            </a:r>
            <a:r>
              <a:rPr lang="fr-FR" dirty="0">
                <a:highlight>
                  <a:srgbClr val="00FFFF"/>
                </a:highlight>
              </a:rPr>
              <a:t>buildings</a:t>
            </a:r>
            <a:r>
              <a:rPr lang="fr-FR" dirty="0"/>
              <a:t> </a:t>
            </a:r>
            <a:r>
              <a:rPr lang="fr-FR" dirty="0" err="1">
                <a:highlight>
                  <a:srgbClr val="00FF00"/>
                </a:highlight>
              </a:rPr>
              <a:t>beside</a:t>
            </a:r>
            <a:r>
              <a:rPr lang="fr-FR" dirty="0"/>
              <a:t> the </a:t>
            </a:r>
            <a:r>
              <a:rPr lang="fr-FR" dirty="0">
                <a:highlight>
                  <a:srgbClr val="00FFFF"/>
                </a:highlight>
              </a:rPr>
              <a:t>tennis courts</a:t>
            </a:r>
            <a:r>
              <a:rPr lang="fr-FR" dirty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Fine-</a:t>
            </a:r>
            <a:r>
              <a:rPr lang="fr-FR" b="1" dirty="0" err="1"/>
              <a:t>Grained</a:t>
            </a:r>
            <a:r>
              <a:rPr lang="fr-FR" b="1" dirty="0"/>
              <a:t> </a:t>
            </a:r>
            <a:r>
              <a:rPr lang="fr-FR" b="1" dirty="0" err="1"/>
              <a:t>caption</a:t>
            </a:r>
            <a:r>
              <a:rPr lang="fr-FR" b="1" dirty="0"/>
              <a:t>: </a:t>
            </a:r>
            <a:r>
              <a:rPr lang="fr-FR" dirty="0"/>
              <a:t>The </a:t>
            </a:r>
            <a:r>
              <a:rPr lang="fr-FR" dirty="0" err="1"/>
              <a:t>remote</a:t>
            </a:r>
            <a:r>
              <a:rPr lang="fr-FR" dirty="0"/>
              <a:t> </a:t>
            </a:r>
            <a:r>
              <a:rPr lang="fr-FR" dirty="0" err="1"/>
              <a:t>sensing</a:t>
            </a:r>
            <a:r>
              <a:rPr lang="fr-FR" dirty="0"/>
              <a:t> image shows a sports </a:t>
            </a:r>
            <a:r>
              <a:rPr lang="fr-FR" dirty="0" err="1"/>
              <a:t>complex</a:t>
            </a:r>
            <a:r>
              <a:rPr lang="fr-FR" dirty="0"/>
              <a:t> and </a:t>
            </a:r>
            <a:r>
              <a:rPr lang="fr-FR" dirty="0" err="1"/>
              <a:t>residential</a:t>
            </a:r>
            <a:r>
              <a:rPr lang="fr-FR" dirty="0"/>
              <a:t> area. The sports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includes</a:t>
            </a:r>
            <a:r>
              <a:rPr lang="fr-FR" dirty="0"/>
              <a:t> a </a:t>
            </a:r>
            <a:r>
              <a:rPr lang="fr-FR" dirty="0">
                <a:highlight>
                  <a:srgbClr val="FFFF00"/>
                </a:highlight>
              </a:rPr>
              <a:t>large green </a:t>
            </a:r>
            <a:r>
              <a:rPr lang="fr-FR" dirty="0" err="1">
                <a:highlight>
                  <a:srgbClr val="00FFFF"/>
                </a:highlight>
              </a:rPr>
              <a:t>field</a:t>
            </a:r>
            <a:r>
              <a:rPr lang="fr-FR" dirty="0"/>
              <a:t>, </a:t>
            </a:r>
            <a:r>
              <a:rPr lang="fr-FR" dirty="0" err="1"/>
              <a:t>likely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for soccer or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 sports, and </a:t>
            </a:r>
            <a:r>
              <a:rPr lang="fr-FR" dirty="0" err="1">
                <a:highlight>
                  <a:srgbClr val="FFFF00"/>
                </a:highlight>
              </a:rPr>
              <a:t>several</a:t>
            </a:r>
            <a:r>
              <a:rPr lang="fr-FR" dirty="0"/>
              <a:t> </a:t>
            </a:r>
            <a:r>
              <a:rPr lang="fr-FR" dirty="0">
                <a:highlight>
                  <a:srgbClr val="00FFFF"/>
                </a:highlight>
              </a:rPr>
              <a:t>tennis courts</a:t>
            </a:r>
            <a:r>
              <a:rPr lang="fr-FR" dirty="0"/>
              <a:t> </a:t>
            </a:r>
            <a:r>
              <a:rPr lang="fr-FR" dirty="0" err="1">
                <a:highlight>
                  <a:srgbClr val="FFFF00"/>
                </a:highlight>
              </a:rPr>
              <a:t>with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blue</a:t>
            </a:r>
            <a:r>
              <a:rPr lang="fr-FR" dirty="0">
                <a:highlight>
                  <a:srgbClr val="FFFF00"/>
                </a:highlight>
              </a:rPr>
              <a:t> surfaces and white </a:t>
            </a:r>
            <a:r>
              <a:rPr lang="fr-FR" dirty="0" err="1">
                <a:highlight>
                  <a:srgbClr val="FFFF00"/>
                </a:highlight>
              </a:rPr>
              <a:t>lines</a:t>
            </a:r>
            <a:r>
              <a:rPr lang="fr-FR" dirty="0"/>
              <a:t>. Adjacent to the </a:t>
            </a:r>
            <a:r>
              <a:rPr lang="fr-FR" dirty="0" err="1"/>
              <a:t>field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>
                <a:highlight>
                  <a:srgbClr val="FFFF00"/>
                </a:highlight>
              </a:rPr>
              <a:t>a</a:t>
            </a:r>
            <a:r>
              <a:rPr lang="fr-FR" dirty="0"/>
              <a:t> </a:t>
            </a:r>
            <a:r>
              <a:rPr lang="fr-FR" dirty="0">
                <a:highlight>
                  <a:srgbClr val="00FFFF"/>
                </a:highlight>
              </a:rPr>
              <a:t>building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with</a:t>
            </a:r>
            <a:r>
              <a:rPr lang="fr-FR" dirty="0">
                <a:highlight>
                  <a:srgbClr val="FFFF00"/>
                </a:highlight>
              </a:rPr>
              <a:t> a </a:t>
            </a:r>
            <a:r>
              <a:rPr lang="fr-FR" dirty="0" err="1">
                <a:highlight>
                  <a:srgbClr val="FFFF00"/>
                </a:highlight>
              </a:rPr>
              <a:t>brown</a:t>
            </a:r>
            <a:r>
              <a:rPr lang="fr-FR" dirty="0">
                <a:highlight>
                  <a:srgbClr val="FFFF00"/>
                </a:highlight>
              </a:rPr>
              <a:t> roof</a:t>
            </a:r>
            <a:r>
              <a:rPr lang="fr-FR" dirty="0"/>
              <a:t>. The </a:t>
            </a:r>
            <a:r>
              <a:rPr lang="fr-FR" dirty="0" err="1"/>
              <a:t>residential</a:t>
            </a:r>
            <a:r>
              <a:rPr lang="fr-FR" dirty="0"/>
              <a:t> area </a:t>
            </a:r>
            <a:r>
              <a:rPr lang="fr-FR" dirty="0" err="1"/>
              <a:t>features</a:t>
            </a:r>
            <a:r>
              <a:rPr lang="fr-FR" dirty="0"/>
              <a:t> </a:t>
            </a:r>
            <a:r>
              <a:rPr lang="fr-FR" dirty="0" err="1">
                <a:highlight>
                  <a:srgbClr val="00FFFF"/>
                </a:highlight>
              </a:rPr>
              <a:t>houses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with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varying</a:t>
            </a:r>
            <a:r>
              <a:rPr lang="fr-FR" dirty="0">
                <a:highlight>
                  <a:srgbClr val="FFFF00"/>
                </a:highlight>
              </a:rPr>
              <a:t> roof </a:t>
            </a:r>
            <a:r>
              <a:rPr lang="fr-FR" dirty="0" err="1">
                <a:highlight>
                  <a:srgbClr val="FFFF00"/>
                </a:highlight>
              </a:rPr>
              <a:t>colors</a:t>
            </a:r>
            <a:r>
              <a:rPr lang="fr-FR" dirty="0">
                <a:highlight>
                  <a:srgbClr val="FFFF00"/>
                </a:highlight>
              </a:rPr>
              <a:t>, </a:t>
            </a:r>
            <a:r>
              <a:rPr lang="fr-FR" dirty="0" err="1">
                <a:highlight>
                  <a:srgbClr val="FFFF00"/>
                </a:highlight>
              </a:rPr>
              <a:t>including</a:t>
            </a:r>
            <a:r>
              <a:rPr lang="fr-FR" dirty="0">
                <a:highlight>
                  <a:srgbClr val="FFFF00"/>
                </a:highlight>
              </a:rPr>
              <a:t> gray and </a:t>
            </a:r>
            <a:r>
              <a:rPr lang="fr-FR" dirty="0" err="1">
                <a:highlight>
                  <a:srgbClr val="FFFF00"/>
                </a:highlight>
              </a:rPr>
              <a:t>brown</a:t>
            </a:r>
            <a:r>
              <a:rPr lang="fr-FR" dirty="0">
                <a:highlight>
                  <a:srgbClr val="FFFF00"/>
                </a:highlight>
              </a:rPr>
              <a:t>, </a:t>
            </a:r>
            <a:r>
              <a:rPr lang="fr-FR" dirty="0" err="1">
                <a:highlight>
                  <a:srgbClr val="00FF00"/>
                </a:highlight>
              </a:rPr>
              <a:t>surrounded</a:t>
            </a:r>
            <a:r>
              <a:rPr lang="fr-FR" dirty="0">
                <a:highlight>
                  <a:srgbClr val="FFFF00"/>
                </a:highlight>
              </a:rPr>
              <a:t> by green </a:t>
            </a:r>
            <a:r>
              <a:rPr lang="fr-FR" dirty="0" err="1">
                <a:highlight>
                  <a:srgbClr val="FFFF00"/>
                </a:highlight>
              </a:rPr>
              <a:t>lawns</a:t>
            </a:r>
            <a:r>
              <a:rPr lang="fr-FR" dirty="0">
                <a:highlight>
                  <a:srgbClr val="FFFF00"/>
                </a:highlight>
              </a:rPr>
              <a:t> and </a:t>
            </a:r>
            <a:r>
              <a:rPr lang="fr-FR" dirty="0" err="1">
                <a:highlight>
                  <a:srgbClr val="FFFF00"/>
                </a:highlight>
              </a:rPr>
              <a:t>trees</a:t>
            </a:r>
            <a:r>
              <a:rPr lang="fr-FR" dirty="0"/>
              <a:t>. </a:t>
            </a:r>
            <a:r>
              <a:rPr lang="fr-FR" dirty="0">
                <a:highlight>
                  <a:srgbClr val="FFFF00"/>
                </a:highlight>
              </a:rPr>
              <a:t>A </a:t>
            </a:r>
            <a:r>
              <a:rPr lang="fr-FR" dirty="0" err="1">
                <a:highlight>
                  <a:srgbClr val="FFFF00"/>
                </a:highlight>
              </a:rPr>
              <a:t>curved</a:t>
            </a:r>
            <a:r>
              <a:rPr lang="fr-FR" dirty="0"/>
              <a:t> </a:t>
            </a:r>
            <a:r>
              <a:rPr lang="fr-FR" dirty="0">
                <a:highlight>
                  <a:srgbClr val="00FFFF"/>
                </a:highlight>
              </a:rPr>
              <a:t>road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visible </a:t>
            </a:r>
            <a:r>
              <a:rPr lang="fr-FR" dirty="0" err="1">
                <a:highlight>
                  <a:srgbClr val="00FF00"/>
                </a:highlight>
              </a:rPr>
              <a:t>near</a:t>
            </a:r>
            <a:r>
              <a:rPr lang="fr-FR" dirty="0">
                <a:highlight>
                  <a:srgbClr val="00FF00"/>
                </a:highlight>
              </a:rPr>
              <a:t> </a:t>
            </a:r>
            <a:r>
              <a:rPr lang="fr-FR" dirty="0">
                <a:highlight>
                  <a:srgbClr val="FFFF00"/>
                </a:highlight>
              </a:rPr>
              <a:t>the </a:t>
            </a:r>
            <a:r>
              <a:rPr lang="fr-FR" dirty="0" err="1">
                <a:highlight>
                  <a:srgbClr val="FFFF00"/>
                </a:highlight>
              </a:rPr>
              <a:t>houses</a:t>
            </a:r>
            <a:r>
              <a:rPr lang="fr-FR" dirty="0"/>
              <a:t>, </a:t>
            </a:r>
            <a:r>
              <a:rPr lang="fr-FR" dirty="0" err="1"/>
              <a:t>suggesting</a:t>
            </a:r>
            <a:r>
              <a:rPr lang="fr-FR" dirty="0"/>
              <a:t> a </a:t>
            </a:r>
            <a:r>
              <a:rPr lang="fr-FR" dirty="0" err="1"/>
              <a:t>suburban</a:t>
            </a:r>
            <a:r>
              <a:rPr lang="fr-FR" dirty="0"/>
              <a:t> </a:t>
            </a:r>
            <a:r>
              <a:rPr lang="fr-FR" dirty="0" err="1"/>
              <a:t>neighborhood</a:t>
            </a:r>
            <a:r>
              <a:rPr lang="fr-FR" dirty="0"/>
              <a:t> setting. The image highlights the </a:t>
            </a:r>
            <a:r>
              <a:rPr lang="fr-FR" dirty="0" err="1"/>
              <a:t>integration</a:t>
            </a:r>
            <a:r>
              <a:rPr lang="fr-FR" dirty="0"/>
              <a:t> of </a:t>
            </a:r>
            <a:r>
              <a:rPr lang="fr-FR" dirty="0" err="1"/>
              <a:t>recreational</a:t>
            </a:r>
            <a:r>
              <a:rPr lang="fr-FR" dirty="0"/>
              <a:t> </a:t>
            </a:r>
            <a:r>
              <a:rPr lang="fr-FR" dirty="0" err="1"/>
              <a:t>facilities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a </a:t>
            </a:r>
            <a:r>
              <a:rPr lang="fr-FR" dirty="0" err="1"/>
              <a:t>residential</a:t>
            </a:r>
            <a:r>
              <a:rPr lang="fr-FR" dirty="0"/>
              <a:t> </a:t>
            </a:r>
            <a:r>
              <a:rPr lang="fr-FR" dirty="0" err="1"/>
              <a:t>environment</a:t>
            </a:r>
            <a:r>
              <a:rPr lang="fr-FR" dirty="0"/>
              <a:t>.</a:t>
            </a:r>
          </a:p>
          <a:p>
            <a:pPr algn="just"/>
            <a:r>
              <a:rPr lang="fr-FR" dirty="0"/>
              <a:t>      </a:t>
            </a:r>
            <a:r>
              <a:rPr lang="fr-FR" dirty="0">
                <a:highlight>
                  <a:srgbClr val="00FFFF"/>
                </a:highlight>
              </a:rPr>
              <a:t> --- </a:t>
            </a:r>
            <a:r>
              <a:rPr lang="fr-FR" dirty="0" err="1">
                <a:highlight>
                  <a:srgbClr val="00FFFF"/>
                </a:highlight>
              </a:rPr>
              <a:t>Objects</a:t>
            </a:r>
            <a:r>
              <a:rPr lang="fr-FR" dirty="0"/>
              <a:t> | </a:t>
            </a:r>
            <a:r>
              <a:rPr lang="fr-FR" dirty="0">
                <a:highlight>
                  <a:srgbClr val="FFFF00"/>
                </a:highlight>
              </a:rPr>
              <a:t>--- </a:t>
            </a:r>
            <a:r>
              <a:rPr lang="fr-FR" dirty="0" err="1">
                <a:highlight>
                  <a:srgbClr val="FFFF00"/>
                </a:highlight>
              </a:rPr>
              <a:t>Attributes</a:t>
            </a:r>
            <a:r>
              <a:rPr lang="fr-FR" dirty="0"/>
              <a:t> | </a:t>
            </a:r>
            <a:r>
              <a:rPr lang="fr-FR" dirty="0">
                <a:highlight>
                  <a:srgbClr val="00FF00"/>
                </a:highlight>
              </a:rPr>
              <a:t>--- Relations</a:t>
            </a:r>
          </a:p>
        </p:txBody>
      </p:sp>
    </p:spTree>
    <p:extLst>
      <p:ext uri="{BB962C8B-B14F-4D97-AF65-F5344CB8AC3E}">
        <p14:creationId xmlns:p14="http://schemas.microsoft.com/office/powerpoint/2010/main" val="1744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51CE1-5C6F-3849-1885-3A003AB99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8046D4-D4B2-9F3C-C0B5-CFEC73FA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DA571270-C28E-BEA4-5E8C-5F849AC2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A36746-0A0C-33C0-3C6D-647BACA0E0A5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CDDF172-292E-F21C-A6F3-FC014004C419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AB2C44E-8577-3F28-B74F-7995674B2129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6164CB4-3281-5F29-0B31-1A56F0539D44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50F89A-BC63-78E0-6E9F-6EAAC07691B7}"/>
              </a:ext>
            </a:extLst>
          </p:cNvPr>
          <p:cNvSpPr/>
          <p:nvPr/>
        </p:nvSpPr>
        <p:spPr>
          <a:xfrm>
            <a:off x="959842" y="240866"/>
            <a:ext cx="1813175" cy="1569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4F369C9-51AB-96A9-7210-DD724D19E167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45FE053-8C60-DC84-37FB-C543D9A48246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8D62EEC3-4D19-4A8A-51E6-D7383A20D26D}"/>
              </a:ext>
            </a:extLst>
          </p:cNvPr>
          <p:cNvSpPr txBox="1">
            <a:spLocks/>
          </p:cNvSpPr>
          <p:nvPr/>
        </p:nvSpPr>
        <p:spPr>
          <a:xfrm>
            <a:off x="780431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Human Evaluation </a:t>
            </a:r>
            <a:r>
              <a:rPr lang="fr-CH" dirty="0" err="1"/>
              <a:t>results</a:t>
            </a:r>
            <a:endParaRPr lang="fr-CH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00C9C37-146A-CAA6-20ED-0867FF00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7" y="2019645"/>
            <a:ext cx="7868937" cy="159775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9821892-FCEF-7C10-12BE-3AD872F4CB7D}"/>
              </a:ext>
            </a:extLst>
          </p:cNvPr>
          <p:cNvSpPr txBox="1"/>
          <p:nvPr/>
        </p:nvSpPr>
        <p:spPr>
          <a:xfrm>
            <a:off x="655267" y="1179888"/>
            <a:ext cx="813613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/>
              <a:t>Correctness</a:t>
            </a:r>
            <a:r>
              <a:rPr lang="fr-CH" b="1" dirty="0"/>
              <a:t>:</a:t>
            </a:r>
            <a:r>
              <a:rPr lang="fr-CH" dirty="0"/>
              <a:t> </a:t>
            </a:r>
            <a:r>
              <a:rPr lang="fr-CH" dirty="0" err="1"/>
              <a:t>Mean</a:t>
            </a:r>
            <a:r>
              <a:rPr lang="fr-CH" dirty="0"/>
              <a:t> and </a:t>
            </a:r>
            <a:r>
              <a:rPr lang="fr-CH" dirty="0" err="1"/>
              <a:t>median</a:t>
            </a:r>
            <a:r>
              <a:rPr lang="fr-CH" dirty="0"/>
              <a:t> percentage of times participants </a:t>
            </a:r>
            <a:r>
              <a:rPr lang="fr-CH" dirty="0" err="1"/>
              <a:t>correctly</a:t>
            </a:r>
            <a:r>
              <a:rPr lang="fr-CH" dirty="0"/>
              <a:t> </a:t>
            </a:r>
            <a:r>
              <a:rPr lang="fr-CH" dirty="0" err="1"/>
              <a:t>matched</a:t>
            </a:r>
            <a:r>
              <a:rPr lang="fr-CH" dirty="0"/>
              <a:t> images to captions.</a:t>
            </a:r>
            <a:endParaRPr lang="fr-CH" b="1" dirty="0"/>
          </a:p>
          <a:p>
            <a:r>
              <a:rPr lang="fr-CH" b="1" dirty="0" err="1"/>
              <a:t>Choice</a:t>
            </a:r>
            <a:r>
              <a:rPr lang="fr-CH" b="1" dirty="0"/>
              <a:t> Agreement:</a:t>
            </a:r>
            <a:r>
              <a:rPr lang="fr-CH" dirty="0"/>
              <a:t> </a:t>
            </a:r>
            <a:r>
              <a:rPr lang="fr-CH" dirty="0" err="1"/>
              <a:t>Mean</a:t>
            </a:r>
            <a:r>
              <a:rPr lang="fr-CH" dirty="0"/>
              <a:t> and </a:t>
            </a:r>
            <a:r>
              <a:rPr lang="fr-CH" dirty="0" err="1"/>
              <a:t>median</a:t>
            </a:r>
            <a:r>
              <a:rPr lang="fr-CH" dirty="0"/>
              <a:t> </a:t>
            </a:r>
            <a:r>
              <a:rPr lang="fr-CH" dirty="0" err="1"/>
              <a:t>number</a:t>
            </a:r>
            <a:r>
              <a:rPr lang="fr-CH" dirty="0"/>
              <a:t> of unique images </a:t>
            </a:r>
            <a:r>
              <a:rPr lang="fr-CH" dirty="0" err="1"/>
              <a:t>selected</a:t>
            </a:r>
            <a:r>
              <a:rPr lang="fr-CH" dirty="0"/>
              <a:t> per </a:t>
            </a:r>
            <a:r>
              <a:rPr lang="fr-CH" dirty="0" err="1"/>
              <a:t>caption</a:t>
            </a:r>
            <a:r>
              <a:rPr lang="fr-CH" dirty="0"/>
              <a:t>, </a:t>
            </a:r>
            <a:r>
              <a:rPr lang="fr-CH" dirty="0" err="1"/>
              <a:t>indicating</a:t>
            </a:r>
            <a:r>
              <a:rPr lang="fr-CH" dirty="0"/>
              <a:t> agreement </a:t>
            </a:r>
            <a:r>
              <a:rPr lang="fr-CH" dirty="0" err="1"/>
              <a:t>among</a:t>
            </a:r>
            <a:r>
              <a:rPr lang="fr-CH" dirty="0"/>
              <a:t> participants.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60E1E27-CB29-53D9-D012-10E4CE779612}"/>
              </a:ext>
            </a:extLst>
          </p:cNvPr>
          <p:cNvSpPr txBox="1"/>
          <p:nvPr/>
        </p:nvSpPr>
        <p:spPr>
          <a:xfrm>
            <a:off x="1122466" y="3963612"/>
            <a:ext cx="6899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 err="1"/>
              <a:t>Problem</a:t>
            </a:r>
            <a:r>
              <a:rPr lang="fr-CH" sz="1600" b="1" dirty="0"/>
              <a:t> 1: Fine-</a:t>
            </a:r>
            <a:r>
              <a:rPr lang="fr-CH" sz="1600" b="1" dirty="0" err="1"/>
              <a:t>Grained</a:t>
            </a:r>
            <a:r>
              <a:rPr lang="fr-CH" sz="1600" b="1" dirty="0"/>
              <a:t> Captions for </a:t>
            </a:r>
            <a:r>
              <a:rPr lang="fr-CH" sz="1600" b="1" dirty="0" err="1"/>
              <a:t>Remote</a:t>
            </a:r>
            <a:r>
              <a:rPr lang="fr-CH" sz="1600" b="1" dirty="0"/>
              <a:t> </a:t>
            </a:r>
            <a:r>
              <a:rPr lang="fr-CH" sz="1600" b="1" dirty="0" err="1"/>
              <a:t>Sensing</a:t>
            </a:r>
            <a:r>
              <a:rPr lang="fr-CH" sz="1600" b="1" dirty="0"/>
              <a:t> </a:t>
            </a:r>
            <a:r>
              <a:rPr lang="fr-CH" sz="1600" b="1" dirty="0" err="1"/>
              <a:t>Dataset</a:t>
            </a:r>
            <a:r>
              <a:rPr lang="fr-CH" sz="1600" b="1" dirty="0"/>
              <a:t> ✅</a:t>
            </a:r>
          </a:p>
          <a:p>
            <a:pPr algn="ctr"/>
            <a:r>
              <a:rPr lang="fr-CH" sz="1600" b="1" dirty="0" err="1"/>
              <a:t>Now</a:t>
            </a:r>
            <a:r>
              <a:rPr lang="fr-CH" sz="1600" b="1" dirty="0"/>
              <a:t> Moving to </a:t>
            </a:r>
            <a:r>
              <a:rPr lang="fr-CH" sz="1600" b="1" dirty="0" err="1"/>
              <a:t>Problem</a:t>
            </a:r>
            <a:r>
              <a:rPr lang="fr-CH" sz="1600" b="1" dirty="0"/>
              <a:t> 2: </a:t>
            </a:r>
            <a:r>
              <a:rPr lang="fr-FR" sz="1600" b="1" dirty="0"/>
              <a:t>Fine-</a:t>
            </a:r>
            <a:r>
              <a:rPr lang="fr-FR" sz="1600" b="1" dirty="0" err="1"/>
              <a:t>Grained</a:t>
            </a:r>
            <a:r>
              <a:rPr lang="fr-FR" sz="1600" b="1" dirty="0"/>
              <a:t> </a:t>
            </a:r>
            <a:r>
              <a:rPr lang="fr-FR" sz="1600" b="1" dirty="0" err="1"/>
              <a:t>retrieval</a:t>
            </a:r>
            <a:r>
              <a:rPr lang="fr-FR" sz="1600" b="1" dirty="0"/>
              <a:t> in RS</a:t>
            </a:r>
            <a:r>
              <a:rPr lang="fr-CH" sz="1600" b="1" dirty="0"/>
              <a:t> </a:t>
            </a:r>
            <a:endParaRPr lang="fr-CH" sz="1600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760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93FBC-B23E-C000-B357-22132F3A6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BF9B49-7818-F6F0-D877-972DB75F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1238" y="4960090"/>
            <a:ext cx="512762" cy="16355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7" name="Picture 6" descr="875f4bb1-a651-4fc8-a703-2bbf1c263e8d.png">
            <a:extLst>
              <a:ext uri="{FF2B5EF4-FFF2-40B4-BE49-F238E27FC236}">
                <a16:creationId xmlns:a16="http://schemas.microsoft.com/office/drawing/2014/main" id="{460B1C0D-537B-B390-6FFF-E44209A9D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19" y="19858"/>
            <a:ext cx="457200" cy="45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87D5B0-C333-567F-F7B8-A8AD695BFED0}"/>
              </a:ext>
            </a:extLst>
          </p:cNvPr>
          <p:cNvSpPr/>
          <p:nvPr/>
        </p:nvSpPr>
        <p:spPr>
          <a:xfrm>
            <a:off x="972000" y="240877"/>
            <a:ext cx="7200000" cy="149088"/>
          </a:xfrm>
          <a:prstGeom prst="rect">
            <a:avLst/>
          </a:prstGeom>
          <a:solidFill>
            <a:srgbClr val="DCDCDC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70934C0-880C-6C09-2B0C-8329834802C4}"/>
              </a:ext>
            </a:extLst>
          </p:cNvPr>
          <p:cNvSpPr/>
          <p:nvPr/>
        </p:nvSpPr>
        <p:spPr>
          <a:xfrm>
            <a:off x="6240738" y="14596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BC07BD7-DA67-FF62-FFB6-66F58D722147}"/>
              </a:ext>
            </a:extLst>
          </p:cNvPr>
          <p:cNvSpPr/>
          <p:nvPr/>
        </p:nvSpPr>
        <p:spPr>
          <a:xfrm>
            <a:off x="8050488" y="14595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171D7-FCB4-26F8-A4B5-7658BC1500BD}"/>
              </a:ext>
            </a:extLst>
          </p:cNvPr>
          <p:cNvSpPr/>
          <p:nvPr/>
        </p:nvSpPr>
        <p:spPr>
          <a:xfrm>
            <a:off x="959842" y="240866"/>
            <a:ext cx="3612158" cy="1569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FF88846-9E1F-C0B4-314B-B150E4943A4B}"/>
              </a:ext>
            </a:extLst>
          </p:cNvPr>
          <p:cNvSpPr/>
          <p:nvPr/>
        </p:nvSpPr>
        <p:spPr>
          <a:xfrm>
            <a:off x="798206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5617BAA-E6C3-18D3-C43D-C6AD31CE2947}"/>
              </a:ext>
            </a:extLst>
          </p:cNvPr>
          <p:cNvSpPr/>
          <p:nvPr/>
        </p:nvSpPr>
        <p:spPr>
          <a:xfrm>
            <a:off x="2610844" y="145961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68732A8-542F-98C0-4CBD-9A5B76277F61}"/>
              </a:ext>
            </a:extLst>
          </p:cNvPr>
          <p:cNvSpPr/>
          <p:nvPr/>
        </p:nvSpPr>
        <p:spPr>
          <a:xfrm>
            <a:off x="4428100" y="153785"/>
            <a:ext cx="323273" cy="3232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0590AD8F-DD0E-F2CE-3AB2-12ED34F0F3E1}"/>
              </a:ext>
            </a:extLst>
          </p:cNvPr>
          <p:cNvSpPr txBox="1">
            <a:spLocks/>
          </p:cNvSpPr>
          <p:nvPr/>
        </p:nvSpPr>
        <p:spPr>
          <a:xfrm>
            <a:off x="760975" y="556326"/>
            <a:ext cx="6757425" cy="4572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Framework </a:t>
            </a:r>
            <a:r>
              <a:rPr lang="fr-CH" dirty="0" err="1"/>
              <a:t>Overview</a:t>
            </a:r>
            <a:endParaRPr lang="fr-CH" dirty="0"/>
          </a:p>
          <a:p>
            <a:br>
              <a:rPr lang="fr-CH" dirty="0"/>
            </a:b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85781C2-5518-E3B3-A59F-C71B85FB0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14" y="2477383"/>
            <a:ext cx="8722171" cy="807842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8274A1FB-204F-CAD0-E8B8-489F19533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937" y="1515872"/>
            <a:ext cx="8181170" cy="1435085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EE0FA744-F6FB-E1E0-2045-EA9B086A5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848" y="2850007"/>
            <a:ext cx="8202479" cy="1363845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75B4021B-97D7-028F-EDDE-0A72664E3D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38223" y="1404039"/>
            <a:ext cx="1457538" cy="309282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BA133F9-A41C-8AA4-6E11-DFC9D3E9F386}"/>
              </a:ext>
            </a:extLst>
          </p:cNvPr>
          <p:cNvSpPr txBox="1"/>
          <p:nvPr/>
        </p:nvSpPr>
        <p:spPr>
          <a:xfrm>
            <a:off x="871929" y="4237854"/>
            <a:ext cx="1317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1:Transformation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4B585EA-9695-87FA-29D4-D4D3311F5344}"/>
              </a:ext>
            </a:extLst>
          </p:cNvPr>
          <p:cNvSpPr txBox="1"/>
          <p:nvPr/>
        </p:nvSpPr>
        <p:spPr>
          <a:xfrm>
            <a:off x="5525774" y="4219058"/>
            <a:ext cx="1069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2: </a:t>
            </a:r>
            <a:r>
              <a:rPr lang="fr-FR" sz="1100" dirty="0" err="1"/>
              <a:t>Embedding</a:t>
            </a:r>
            <a:endParaRPr lang="fr-FR" sz="11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FC0D67D-5B12-DC58-4C64-365A9AEB4405}"/>
              </a:ext>
            </a:extLst>
          </p:cNvPr>
          <p:cNvSpPr txBox="1"/>
          <p:nvPr/>
        </p:nvSpPr>
        <p:spPr>
          <a:xfrm>
            <a:off x="2574660" y="4221804"/>
            <a:ext cx="1069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2: </a:t>
            </a:r>
            <a:r>
              <a:rPr lang="fr-FR" sz="1100" dirty="0" err="1"/>
              <a:t>Embedding</a:t>
            </a:r>
            <a:endParaRPr lang="fr-FR" sz="11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3F84712-0859-7803-88B5-603906A6DF0B}"/>
              </a:ext>
            </a:extLst>
          </p:cNvPr>
          <p:cNvSpPr txBox="1"/>
          <p:nvPr/>
        </p:nvSpPr>
        <p:spPr>
          <a:xfrm>
            <a:off x="6940772" y="4221804"/>
            <a:ext cx="1317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1: Transformation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94ED4BC-9067-028D-E87D-BF1D4DD00D53}"/>
              </a:ext>
            </a:extLst>
          </p:cNvPr>
          <p:cNvSpPr/>
          <p:nvPr/>
        </p:nvSpPr>
        <p:spPr>
          <a:xfrm>
            <a:off x="720870" y="1404038"/>
            <a:ext cx="1619711" cy="3092823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8233185-8224-1D19-2A85-0245C8E68C73}"/>
              </a:ext>
            </a:extLst>
          </p:cNvPr>
          <p:cNvSpPr/>
          <p:nvPr/>
        </p:nvSpPr>
        <p:spPr>
          <a:xfrm>
            <a:off x="6825376" y="1404038"/>
            <a:ext cx="1548385" cy="3092823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97CBAF6-E31A-7F35-1BFB-9A7400ABE0D0}"/>
              </a:ext>
            </a:extLst>
          </p:cNvPr>
          <p:cNvSpPr/>
          <p:nvPr/>
        </p:nvSpPr>
        <p:spPr>
          <a:xfrm>
            <a:off x="2389820" y="1404038"/>
            <a:ext cx="1372053" cy="3092823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A79A2F7-4883-F139-8D6A-96BB33D09E25}"/>
              </a:ext>
            </a:extLst>
          </p:cNvPr>
          <p:cNvSpPr/>
          <p:nvPr/>
        </p:nvSpPr>
        <p:spPr>
          <a:xfrm>
            <a:off x="5335699" y="1404038"/>
            <a:ext cx="1433282" cy="3092823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01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6" grpId="0"/>
      <p:bldP spid="26" grpId="1"/>
      <p:bldP spid="27" grpId="0"/>
      <p:bldP spid="27" grpId="1"/>
      <p:bldP spid="28" grpId="0"/>
      <p:bldP spid="28" grpId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</TotalTime>
  <Words>1342</Words>
  <Application>Microsoft Macintosh PowerPoint</Application>
  <PresentationFormat>Affichage à l'écran (16:9)</PresentationFormat>
  <Paragraphs>293</Paragraphs>
  <Slides>24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Franklin Gothic Demi Cond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Oussama GABOUJ</cp:lastModifiedBy>
  <cp:revision>209</cp:revision>
  <dcterms:created xsi:type="dcterms:W3CDTF">2019-04-02T06:24:35Z</dcterms:created>
  <dcterms:modified xsi:type="dcterms:W3CDTF">2025-08-26T12:22:30Z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